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4"/>
  </p:notesMasterIdLst>
  <p:handoutMasterIdLst>
    <p:handoutMasterId r:id="rId85"/>
  </p:handoutMasterIdLst>
  <p:sldIdLst>
    <p:sldId id="256" r:id="rId2"/>
    <p:sldId id="257" r:id="rId3"/>
    <p:sldId id="323" r:id="rId4"/>
    <p:sldId id="343" r:id="rId5"/>
    <p:sldId id="258" r:id="rId6"/>
    <p:sldId id="267" r:id="rId7"/>
    <p:sldId id="262" r:id="rId8"/>
    <p:sldId id="272" r:id="rId9"/>
    <p:sldId id="274" r:id="rId10"/>
    <p:sldId id="273" r:id="rId11"/>
    <p:sldId id="275" r:id="rId12"/>
    <p:sldId id="276" r:id="rId13"/>
    <p:sldId id="277" r:id="rId14"/>
    <p:sldId id="263" r:id="rId15"/>
    <p:sldId id="278" r:id="rId16"/>
    <p:sldId id="279" r:id="rId17"/>
    <p:sldId id="280" r:id="rId18"/>
    <p:sldId id="282" r:id="rId19"/>
    <p:sldId id="281" r:id="rId20"/>
    <p:sldId id="283" r:id="rId21"/>
    <p:sldId id="284" r:id="rId22"/>
    <p:sldId id="289" r:id="rId23"/>
    <p:sldId id="288" r:id="rId24"/>
    <p:sldId id="287" r:id="rId25"/>
    <p:sldId id="264" r:id="rId26"/>
    <p:sldId id="290" r:id="rId27"/>
    <p:sldId id="291" r:id="rId28"/>
    <p:sldId id="266" r:id="rId29"/>
    <p:sldId id="265" r:id="rId30"/>
    <p:sldId id="313" r:id="rId31"/>
    <p:sldId id="292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03" r:id="rId40"/>
    <p:sldId id="305" r:id="rId41"/>
    <p:sldId id="306" r:id="rId42"/>
    <p:sldId id="293" r:id="rId43"/>
    <p:sldId id="294" r:id="rId44"/>
    <p:sldId id="307" r:id="rId45"/>
    <p:sldId id="296" r:id="rId46"/>
    <p:sldId id="295" r:id="rId47"/>
    <p:sldId id="314" r:id="rId48"/>
    <p:sldId id="309" r:id="rId49"/>
    <p:sldId id="310" r:id="rId50"/>
    <p:sldId id="311" r:id="rId51"/>
    <p:sldId id="317" r:id="rId52"/>
    <p:sldId id="315" r:id="rId53"/>
    <p:sldId id="316" r:id="rId54"/>
    <p:sldId id="318" r:id="rId55"/>
    <p:sldId id="320" r:id="rId56"/>
    <p:sldId id="321" r:id="rId57"/>
    <p:sldId id="260" r:id="rId58"/>
    <p:sldId id="322" r:id="rId59"/>
    <p:sldId id="268" r:id="rId60"/>
    <p:sldId id="312" r:id="rId61"/>
    <p:sldId id="270" r:id="rId62"/>
    <p:sldId id="326" r:id="rId63"/>
    <p:sldId id="327" r:id="rId64"/>
    <p:sldId id="328" r:id="rId65"/>
    <p:sldId id="329" r:id="rId66"/>
    <p:sldId id="330" r:id="rId67"/>
    <p:sldId id="333" r:id="rId68"/>
    <p:sldId id="334" r:id="rId69"/>
    <p:sldId id="335" r:id="rId70"/>
    <p:sldId id="336" r:id="rId71"/>
    <p:sldId id="331" r:id="rId72"/>
    <p:sldId id="337" r:id="rId73"/>
    <p:sldId id="338" r:id="rId74"/>
    <p:sldId id="339" r:id="rId75"/>
    <p:sldId id="340" r:id="rId76"/>
    <p:sldId id="332" r:id="rId77"/>
    <p:sldId id="325" r:id="rId78"/>
    <p:sldId id="269" r:id="rId79"/>
    <p:sldId id="271" r:id="rId80"/>
    <p:sldId id="324" r:id="rId81"/>
    <p:sldId id="342" r:id="rId82"/>
    <p:sldId id="261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1FBE-6748-4EE6-AD3C-E2229E655592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CADDA-D8ED-4FB2-B676-9B5575050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6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075DC-8A03-4FA1-9A06-0D0F56B048E0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2DAAA-738B-4FA6-B1D3-0CEDA2527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0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DAAA-738B-4FA6-B1D3-0CEDA25275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07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DAAA-738B-4FA6-B1D3-0CEDA25275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67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12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2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1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2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61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2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9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F81774-1DDB-4850-AABD-0453A4001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8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87" y="185959"/>
            <a:ext cx="8793651" cy="986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87" y="1304818"/>
            <a:ext cx="8793651" cy="498630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798" y="646240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2013/9/25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SLAGICS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5319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D1F81774-1DDB-4850-AABD-0453A400123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5687" y="1128787"/>
            <a:ext cx="87936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7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5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1.png"/><Relationship Id="rId7" Type="http://schemas.openxmlformats.org/officeDocument/2006/relationships/image" Target="../media/image54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12" Type="http://schemas.openxmlformats.org/officeDocument/2006/relationships/image" Target="../media/image65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11" Type="http://schemas.openxmlformats.org/officeDocument/2006/relationships/image" Target="../media/image64.emf"/><Relationship Id="rId5" Type="http://schemas.openxmlformats.org/officeDocument/2006/relationships/image" Target="../media/image53.emf"/><Relationship Id="rId10" Type="http://schemas.openxmlformats.org/officeDocument/2006/relationships/image" Target="../media/image63.emf"/><Relationship Id="rId4" Type="http://schemas.openxmlformats.org/officeDocument/2006/relationships/image" Target="../media/image52.emf"/><Relationship Id="rId9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59.emf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11" Type="http://schemas.openxmlformats.org/officeDocument/2006/relationships/image" Target="../media/image71.emf"/><Relationship Id="rId5" Type="http://schemas.openxmlformats.org/officeDocument/2006/relationships/image" Target="../media/image66.emf"/><Relationship Id="rId10" Type="http://schemas.openxmlformats.org/officeDocument/2006/relationships/image" Target="../media/image70.emf"/><Relationship Id="rId4" Type="http://schemas.openxmlformats.org/officeDocument/2006/relationships/image" Target="../media/image61.emf"/><Relationship Id="rId9" Type="http://schemas.openxmlformats.org/officeDocument/2006/relationships/image" Target="../media/image6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78.emf"/><Relationship Id="rId4" Type="http://schemas.openxmlformats.org/officeDocument/2006/relationships/image" Target="../media/image8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85.emf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83.emf"/><Relationship Id="rId7" Type="http://schemas.openxmlformats.org/officeDocument/2006/relationships/image" Target="../media/image7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85.emf"/><Relationship Id="rId10" Type="http://schemas.openxmlformats.org/officeDocument/2006/relationships/image" Target="../media/image78.emf"/><Relationship Id="rId4" Type="http://schemas.openxmlformats.org/officeDocument/2006/relationships/image" Target="../media/image93.png"/><Relationship Id="rId9" Type="http://schemas.openxmlformats.org/officeDocument/2006/relationships/image" Target="../media/image8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3.emf"/><Relationship Id="rId7" Type="http://schemas.openxmlformats.org/officeDocument/2006/relationships/image" Target="../media/image96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95.emf"/><Relationship Id="rId10" Type="http://schemas.openxmlformats.org/officeDocument/2006/relationships/image" Target="../media/image78.emf"/><Relationship Id="rId4" Type="http://schemas.openxmlformats.org/officeDocument/2006/relationships/image" Target="../media/image94.emf"/><Relationship Id="rId9" Type="http://schemas.openxmlformats.org/officeDocument/2006/relationships/image" Target="../media/image9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image" Target="../media/image93.emf"/><Relationship Id="rId7" Type="http://schemas.openxmlformats.org/officeDocument/2006/relationships/image" Target="../media/image78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7" Type="http://schemas.openxmlformats.org/officeDocument/2006/relationships/image" Target="../media/image105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emf"/><Relationship Id="rId5" Type="http://schemas.openxmlformats.org/officeDocument/2006/relationships/image" Target="../media/image116.emf"/><Relationship Id="rId4" Type="http://schemas.openxmlformats.org/officeDocument/2006/relationships/image" Target="../media/image11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7" Type="http://schemas.openxmlformats.org/officeDocument/2006/relationships/image" Target="../media/image122.emf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2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emf"/><Relationship Id="rId5" Type="http://schemas.openxmlformats.org/officeDocument/2006/relationships/image" Target="../media/image139.emf"/><Relationship Id="rId4" Type="http://schemas.openxmlformats.org/officeDocument/2006/relationships/image" Target="../media/image13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7" Type="http://schemas.openxmlformats.org/officeDocument/2006/relationships/image" Target="../media/image143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emf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3" Type="http://schemas.openxmlformats.org/officeDocument/2006/relationships/image" Target="../media/image145.emf"/><Relationship Id="rId7" Type="http://schemas.openxmlformats.org/officeDocument/2006/relationships/image" Target="../media/image149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emf"/><Relationship Id="rId5" Type="http://schemas.openxmlformats.org/officeDocument/2006/relationships/image" Target="../media/image147.emf"/><Relationship Id="rId10" Type="http://schemas.openxmlformats.org/officeDocument/2006/relationships/image" Target="../media/image152.emf"/><Relationship Id="rId4" Type="http://schemas.openxmlformats.org/officeDocument/2006/relationships/image" Target="../media/image146.emf"/><Relationship Id="rId9" Type="http://schemas.openxmlformats.org/officeDocument/2006/relationships/image" Target="../media/image15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emf"/><Relationship Id="rId3" Type="http://schemas.openxmlformats.org/officeDocument/2006/relationships/image" Target="../media/image154.emf"/><Relationship Id="rId7" Type="http://schemas.openxmlformats.org/officeDocument/2006/relationships/image" Target="../media/image158.emf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emf"/><Relationship Id="rId5" Type="http://schemas.openxmlformats.org/officeDocument/2006/relationships/image" Target="../media/image156.emf"/><Relationship Id="rId4" Type="http://schemas.openxmlformats.org/officeDocument/2006/relationships/image" Target="../media/image155.emf"/><Relationship Id="rId9" Type="http://schemas.openxmlformats.org/officeDocument/2006/relationships/image" Target="../media/image160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3" Type="http://schemas.openxmlformats.org/officeDocument/2006/relationships/image" Target="../media/image162.emf"/><Relationship Id="rId7" Type="http://schemas.openxmlformats.org/officeDocument/2006/relationships/image" Target="../media/image139.emf"/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emf"/><Relationship Id="rId5" Type="http://schemas.openxmlformats.org/officeDocument/2006/relationships/image" Target="../media/image164.emf"/><Relationship Id="rId4" Type="http://schemas.openxmlformats.org/officeDocument/2006/relationships/image" Target="../media/image16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emf"/><Relationship Id="rId4" Type="http://schemas.openxmlformats.org/officeDocument/2006/relationships/image" Target="../media/image17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emf"/><Relationship Id="rId5" Type="http://schemas.openxmlformats.org/officeDocument/2006/relationships/image" Target="../media/image175.emf"/><Relationship Id="rId4" Type="http://schemas.openxmlformats.org/officeDocument/2006/relationships/image" Target="../media/image17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emf"/><Relationship Id="rId5" Type="http://schemas.openxmlformats.org/officeDocument/2006/relationships/image" Target="../media/image175.emf"/><Relationship Id="rId4" Type="http://schemas.openxmlformats.org/officeDocument/2006/relationships/image" Target="../media/image179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image" Target="../media/image1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emf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emf"/><Relationship Id="rId3" Type="http://schemas.openxmlformats.org/officeDocument/2006/relationships/image" Target="../media/image187.emf"/><Relationship Id="rId7" Type="http://schemas.openxmlformats.org/officeDocument/2006/relationships/image" Target="../media/image191.emf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emf"/><Relationship Id="rId5" Type="http://schemas.openxmlformats.org/officeDocument/2006/relationships/image" Target="../media/image189.emf"/><Relationship Id="rId4" Type="http://schemas.openxmlformats.org/officeDocument/2006/relationships/image" Target="../media/image18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image" Target="../media/image19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image" Target="../media/image19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7.emf"/><Relationship Id="rId4" Type="http://schemas.openxmlformats.org/officeDocument/2006/relationships/image" Target="../media/image196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image" Target="../media/image19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emf"/><Relationship Id="rId4" Type="http://schemas.openxmlformats.org/officeDocument/2006/relationships/image" Target="../media/image198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emf"/><Relationship Id="rId4" Type="http://schemas.openxmlformats.org/officeDocument/2006/relationships/image" Target="../media/image20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7.emf"/><Relationship Id="rId4" Type="http://schemas.openxmlformats.org/officeDocument/2006/relationships/image" Target="../media/image20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emf"/><Relationship Id="rId5" Type="http://schemas.openxmlformats.org/officeDocument/2006/relationships/image" Target="../media/image209.emf"/><Relationship Id="rId4" Type="http://schemas.openxmlformats.org/officeDocument/2006/relationships/image" Target="../media/image208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emf"/><Relationship Id="rId3" Type="http://schemas.openxmlformats.org/officeDocument/2006/relationships/image" Target="../media/image144.emf"/><Relationship Id="rId7" Type="http://schemas.openxmlformats.org/officeDocument/2006/relationships/image" Target="../media/image215.emf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emf"/><Relationship Id="rId5" Type="http://schemas.openxmlformats.org/officeDocument/2006/relationships/image" Target="../media/image213.emf"/><Relationship Id="rId4" Type="http://schemas.openxmlformats.org/officeDocument/2006/relationships/image" Target="../media/image212.emf"/><Relationship Id="rId9" Type="http://schemas.openxmlformats.org/officeDocument/2006/relationships/image" Target="../media/image21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image" Target="../media/image2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4.emf"/><Relationship Id="rId4" Type="http://schemas.openxmlformats.org/officeDocument/2006/relationships/image" Target="../media/image223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emf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9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6.emf"/><Relationship Id="rId5" Type="http://schemas.openxmlformats.org/officeDocument/2006/relationships/image" Target="../media/image8.emf"/><Relationship Id="rId10" Type="http://schemas.openxmlformats.org/officeDocument/2006/relationships/image" Target="../media/image15.emf"/><Relationship Id="rId4" Type="http://schemas.openxmlformats.org/officeDocument/2006/relationships/image" Target="../media/image7.emf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6600" dirty="0" smtClean="0"/>
              <a:t>PCF</a:t>
            </a:r>
            <a:r>
              <a:rPr lang="ja-JP" altLang="en-US" sz="6600" dirty="0" smtClean="0"/>
              <a:t>のゲーム意味論</a:t>
            </a:r>
            <a:endParaRPr lang="en-GB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ja-JP" altLang="en-US" dirty="0" smtClean="0"/>
              <a:t>塚田武志（東京大学）</a:t>
            </a:r>
            <a:endParaRPr lang="en-GB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1</a:t>
            </a:fld>
            <a:endParaRPr lang="en-GB" dirty="0"/>
          </a:p>
        </p:txBody>
      </p:sp>
      <p:sp>
        <p:nvSpPr>
          <p:cNvPr id="4" name="pptTeX_Preamble" descr="\documentclass[12pt]{article}&#10;\pagestyle{empty}&#10;\usepackage{amsmath,amssymb}&#10;\usepackage[dvips]{color}&#10;&#10;\newcommand{\PP}{\mathrm{P}}&#10;\newcommand{\OO}{\mathrm{O}}&#10;&#10;\newcommand{\bb}[1]{{\color{blue} {#1}}}&#10;\newcommand{\rr}[1]{{\color{red} {#1}}}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ゲームの勝敗・必勝戦略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P</a:t>
                </a:r>
                <a:r>
                  <a:rPr lang="ja-JP" altLang="en-US" dirty="0" smtClean="0"/>
                  <a:t>の戦略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ja-JP" altLang="en-US" dirty="0" smtClean="0"/>
                  <a:t> と</a:t>
                </a:r>
                <a:r>
                  <a:rPr lang="en-US" altLang="ja-JP" dirty="0" smtClean="0"/>
                  <a:t>O</a:t>
                </a:r>
                <a:r>
                  <a:rPr lang="ja-JP" altLang="en-US" dirty="0" smtClean="0"/>
                  <a:t>の戦略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dirty="0" smtClean="0"/>
                  <a:t> からノードの列</a:t>
                </a:r>
                <a:endParaRPr lang="en-US" altLang="ja-JP" dirty="0" smtClean="0"/>
              </a:p>
              <a:p>
                <a:endParaRPr lang="en-US" dirty="0"/>
              </a:p>
              <a:p>
                <a:r>
                  <a:rPr lang="ja-JP" altLang="en-US" dirty="0" smtClean="0"/>
                  <a:t>が次のようにして定まる</a:t>
                </a:r>
                <a:endParaRPr lang="en-US" altLang="ja-JP" dirty="0" smtClean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ja-JP" altLang="en-US" dirty="0" smtClean="0">
                    <a:solidFill>
                      <a:schemeClr val="accent1"/>
                    </a:solidFill>
                  </a:rPr>
                  <a:t>未定義</a:t>
                </a:r>
                <a:r>
                  <a:rPr lang="ja-JP" altLang="en-US" dirty="0" smtClean="0"/>
                  <a:t>の場合、そのプレイヤーの</a:t>
                </a:r>
                <a:r>
                  <a:rPr lang="ja-JP" altLang="en-US" dirty="0" smtClean="0">
                    <a:solidFill>
                      <a:schemeClr val="accent1"/>
                    </a:solidFill>
                  </a:rPr>
                  <a:t>負け</a:t>
                </a:r>
                <a:endParaRPr lang="en-US" altLang="ja-JP" dirty="0" smtClean="0">
                  <a:solidFill>
                    <a:schemeClr val="accent1"/>
                  </a:solidFill>
                </a:endParaRPr>
              </a:p>
              <a:p>
                <a:pPr lvl="1"/>
                <a:r>
                  <a:rPr lang="ja-JP" altLang="en-US" dirty="0" smtClean="0">
                    <a:solidFill>
                      <a:schemeClr val="accent1"/>
                    </a:solidFill>
                  </a:rPr>
                  <a:t>無限列</a:t>
                </a:r>
                <a:r>
                  <a:rPr lang="ja-JP" altLang="en-US" dirty="0" smtClean="0"/>
                  <a:t>になる場合、</a:t>
                </a:r>
                <a:r>
                  <a:rPr lang="en-US" altLang="ja-JP" dirty="0" smtClean="0">
                    <a:solidFill>
                      <a:schemeClr val="accent1"/>
                    </a:solidFill>
                  </a:rPr>
                  <a:t>O</a:t>
                </a:r>
                <a:r>
                  <a:rPr lang="ja-JP" altLang="en-US" dirty="0" smtClean="0">
                    <a:solidFill>
                      <a:schemeClr val="accent1"/>
                    </a:solidFill>
                  </a:rPr>
                  <a:t>の勝ち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ja-JP" altLang="en-US" dirty="0" err="1" smtClean="0"/>
                  <a:t>が</a:t>
                </a:r>
                <a:r>
                  <a:rPr lang="ja-JP" altLang="en-US" dirty="0" err="1" smtClean="0">
                    <a:solidFill>
                      <a:srgbClr val="FF0000"/>
                    </a:solidFill>
                  </a:rPr>
                  <a:t>必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勝戦略</a:t>
                </a:r>
                <a:r>
                  <a:rPr lang="ja-JP" altLang="en-US" dirty="0" smtClean="0"/>
                  <a:t> ⇔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O</a:t>
                </a:r>
                <a:r>
                  <a:rPr lang="ja-JP" altLang="en-US" dirty="0" smtClean="0"/>
                  <a:t>の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任意の戦略に勝つ</a:t>
                </a:r>
                <a:endParaRPr lang="en-GB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11" t="-3545" b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10</a:t>
            </a:fld>
            <a:endParaRPr lang="en-GB"/>
          </a:p>
        </p:txBody>
      </p:sp>
      <p:pic>
        <p:nvPicPr>
          <p:cNvPr id="8" name="図 7" descr="%pptTeX&#10;\begin{document}&#10;\[&#10;  v_0 v_1 \dots v_i \dots 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60" y="2114318"/>
            <a:ext cx="2329034" cy="286416"/>
          </a:xfrm>
          <a:prstGeom prst="rect">
            <a:avLst/>
          </a:prstGeom>
        </p:spPr>
      </p:pic>
      <p:pic>
        <p:nvPicPr>
          <p:cNvPr id="9" name="図 8" descr="%pptTeX&#10;\begin{document}&#10;\[&#10;v_{i+1} =&#10;\left\{&#10;  \begin{array}{ll}&#10;    s(v_i) &amp; \quad\textrm{(if \( v_i \in V_{\PP} \) and \( s(v_i) \) is defined)} \\&#10;    t(v_i) &amp; \quad\textrm{(if \( v_i \in V_{\OO} \) and \( t(v_i) \) is defined)}&#10;  \end{array}&#10;  \right.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9" y="3381130"/>
            <a:ext cx="7027426" cy="8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一階算術のゲーム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閉論理式     に帰納的にゲーム       を定める</a:t>
            </a:r>
            <a:endParaRPr lang="en-US" altLang="ja-JP" dirty="0" smtClean="0"/>
          </a:p>
          <a:p>
            <a:pPr lvl="1"/>
            <a:endParaRPr lang="en-US" b="0" i="1" dirty="0" smtClean="0">
              <a:latin typeface="Cambria Math" panose="02040503050406030204" pitchFamily="18" charset="0"/>
            </a:endParaRPr>
          </a:p>
          <a:p>
            <a:pPr lvl="1"/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11</a:t>
            </a:fld>
            <a:endParaRPr lang="en-GB"/>
          </a:p>
        </p:txBody>
      </p:sp>
      <p:pic>
        <p:nvPicPr>
          <p:cNvPr id="7" name="図 6" descr="%pptTeX&#10;\begin{document}&#10;\[&#10;  \phi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67" y="1365064"/>
            <a:ext cx="232551" cy="422280"/>
          </a:xfrm>
          <a:prstGeom prst="rect">
            <a:avLst/>
          </a:prstGeom>
        </p:spPr>
      </p:pic>
      <p:pic>
        <p:nvPicPr>
          <p:cNvPr id="8" name="図 7" descr="%pptTeX&#10;\begin{document}&#10;\[&#10;  \mathcal{G}_{\phi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3" y="1365064"/>
            <a:ext cx="431629" cy="466344"/>
          </a:xfrm>
          <a:prstGeom prst="rect">
            <a:avLst/>
          </a:prstGeom>
        </p:spPr>
      </p:pic>
      <p:pic>
        <p:nvPicPr>
          <p:cNvPr id="9" name="図 8" descr="%pptTeX&#10;\begin{document}&#10;\[&#10;  \mathcal{G}_{\forall i. \psi} =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2" y="3069430"/>
            <a:ext cx="1301934" cy="466344"/>
          </a:xfrm>
          <a:prstGeom prst="rect">
            <a:avLst/>
          </a:prstGeom>
        </p:spPr>
      </p:pic>
      <p:sp>
        <p:nvSpPr>
          <p:cNvPr id="10" name="フローチャート: 結合子 9"/>
          <p:cNvSpPr/>
          <p:nvPr/>
        </p:nvSpPr>
        <p:spPr>
          <a:xfrm>
            <a:off x="2200562" y="3193498"/>
            <a:ext cx="218209" cy="21820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08172" y="2136000"/>
                <a:ext cx="2234046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=∀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2" y="2136000"/>
                <a:ext cx="223404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481852" y="2136000"/>
                <a:ext cx="2234046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=∃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52" y="2136000"/>
                <a:ext cx="2234046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 descr="%pptTeX&#10;\begin{document}&#10;\[&#10;  \mathcal{G}_{\exists i. \psi} =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57" y="3069430"/>
            <a:ext cx="1301934" cy="466344"/>
          </a:xfrm>
          <a:prstGeom prst="rect">
            <a:avLst/>
          </a:prstGeom>
        </p:spPr>
      </p:pic>
      <p:sp>
        <p:nvSpPr>
          <p:cNvPr id="16" name="フローチャート: 結合子 15"/>
          <p:cNvSpPr/>
          <p:nvPr/>
        </p:nvSpPr>
        <p:spPr>
          <a:xfrm>
            <a:off x="6696355" y="3127688"/>
            <a:ext cx="218209" cy="21820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37055" y="2799659"/>
            <a:ext cx="47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</a:t>
            </a:r>
            <a:endParaRPr lang="en-GB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92766" y="2837759"/>
            <a:ext cx="47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</a:t>
            </a:r>
            <a:endParaRPr lang="en-GB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467523" y="3420218"/>
            <a:ext cx="1732971" cy="147264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2200494" y="3439415"/>
            <a:ext cx="52373" cy="1453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4973709" y="3354409"/>
            <a:ext cx="1732971" cy="147264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6706680" y="3373606"/>
            <a:ext cx="52373" cy="1453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226946" y="4206941"/>
            <a:ext cx="102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・・・</a:t>
            </a:r>
            <a:endParaRPr lang="en-GB" sz="28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54313" y="4203175"/>
            <a:ext cx="102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・・・</a:t>
            </a:r>
            <a:endParaRPr lang="en-GB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76455" y="4126555"/>
            <a:ext cx="102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・・・</a:t>
            </a:r>
            <a:endParaRPr lang="en-GB" sz="2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001308" y="4126555"/>
            <a:ext cx="102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・・・</a:t>
            </a:r>
            <a:endParaRPr lang="en-GB" sz="2800" dirty="0"/>
          </a:p>
        </p:txBody>
      </p:sp>
      <p:pic>
        <p:nvPicPr>
          <p:cNvPr id="35" name="図 34" descr="%pptTeX&#10;\begin{document}&#10;\[&#10;  \mathcal{G}_{[0/i]\psi}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6" y="4949041"/>
            <a:ext cx="1055289" cy="482868"/>
          </a:xfrm>
          <a:prstGeom prst="rect">
            <a:avLst/>
          </a:prstGeom>
        </p:spPr>
      </p:pic>
      <p:pic>
        <p:nvPicPr>
          <p:cNvPr id="37" name="図 36" descr="%pptTeX&#10;\begin{document}&#10;\[&#10;  \mathcal{G}_{[n/i]\psi}&#10;\]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01" y="4977412"/>
            <a:ext cx="1088762" cy="482868"/>
          </a:xfrm>
          <a:prstGeom prst="rect">
            <a:avLst/>
          </a:prstGeom>
        </p:spPr>
      </p:pic>
      <p:pic>
        <p:nvPicPr>
          <p:cNvPr id="38" name="図 37" descr="%pptTeX&#10;\begin{document}&#10;\[&#10;  \mathcal{G}_{[0/i]\psi}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42" y="4872840"/>
            <a:ext cx="1055289" cy="482868"/>
          </a:xfrm>
          <a:prstGeom prst="rect">
            <a:avLst/>
          </a:prstGeom>
        </p:spPr>
      </p:pic>
      <p:pic>
        <p:nvPicPr>
          <p:cNvPr id="39" name="図 38" descr="%pptTeX&#10;\begin{document}&#10;\[&#10;  \mathcal{G}_{[n/i]\psi}&#10;\]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17" y="4901211"/>
            <a:ext cx="1088762" cy="4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一階算術のゲームの完全性・健全性</a:t>
            </a:r>
            <a:endParaRPr lang="en-GB" dirty="0"/>
          </a:p>
        </p:txBody>
      </p:sp>
      <p:pic>
        <p:nvPicPr>
          <p:cNvPr id="7" name="コンテンツ プレースホルダー 6" descr="%pptTeX&#10;\begin{document}&#10;\[&#10;\begin{array}{l}&#10;  \vDash \phi \\&#10;\quad\textrm{iff}\quad\\&#10;\textrm{\( P \) has a winning strategy for \( \mathcal{G}_{\phi} \)}&#10;\end{array}&#10;\]&#10;\end{document}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5" y="1768062"/>
            <a:ext cx="6786654" cy="176868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直観主義命題論理のゲーム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accent1"/>
                </a:solidFill>
              </a:rPr>
              <a:t>直観主義命題論理</a:t>
            </a:r>
            <a:r>
              <a:rPr lang="ja-JP" altLang="en-US" dirty="0" smtClean="0"/>
              <a:t>（の断片）を考える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論理式の構文： </a:t>
            </a:r>
            <a:endParaRPr lang="en-US" altLang="ja-JP" dirty="0" smtClean="0"/>
          </a:p>
          <a:p>
            <a:endParaRPr lang="en-GB" dirty="0" smtClean="0"/>
          </a:p>
          <a:p>
            <a:r>
              <a:rPr lang="ja-JP" altLang="en-US" dirty="0" smtClean="0"/>
              <a:t>この真偽を争うゲームを作る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ゲームと単純型付き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計算の関係を見る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13</a:t>
            </a:fld>
            <a:endParaRPr lang="en-GB"/>
          </a:p>
        </p:txBody>
      </p:sp>
      <p:pic>
        <p:nvPicPr>
          <p:cNvPr id="8" name="図 7" descr="%pptTeX&#10;\begin{document}&#10;\[&#10;  A, B, \ldots ::= X \mid A \to B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81" y="1923537"/>
            <a:ext cx="4220045" cy="435200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800100" y="4416137"/>
            <a:ext cx="8250382" cy="2234045"/>
            <a:chOff x="800100" y="4395355"/>
            <a:chExt cx="8250382" cy="2234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四角形吹き出し 8"/>
                <p:cNvSpPr/>
                <p:nvPr/>
              </p:nvSpPr>
              <p:spPr>
                <a:xfrm>
                  <a:off x="800100" y="4395355"/>
                  <a:ext cx="8250382" cy="2234045"/>
                </a:xfrm>
                <a:prstGeom prst="wedgeRectCallout">
                  <a:avLst>
                    <a:gd name="adj1" fmla="val 12785"/>
                    <a:gd name="adj2" fmla="val -62519"/>
                  </a:avLst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ja-JP" altLang="en-US" sz="3200" dirty="0" smtClean="0"/>
                    <a:t>次の間に一対一対応が存在する：</a:t>
                  </a:r>
                  <a:endParaRPr lang="en-US" altLang="ja-JP" sz="3200" dirty="0" smtClean="0"/>
                </a:p>
                <a:p>
                  <a:r>
                    <a:rPr lang="en-US" sz="3200" dirty="0"/>
                    <a:t> </a:t>
                  </a:r>
                  <a:r>
                    <a:rPr lang="en-US" sz="3200" dirty="0" smtClean="0"/>
                    <a:t> (</a:t>
                  </a:r>
                  <a:r>
                    <a:rPr lang="en-US" sz="3200" dirty="0" err="1" smtClean="0"/>
                    <a:t>i</a:t>
                  </a:r>
                  <a:r>
                    <a:rPr lang="en-US" sz="3200" dirty="0" smtClean="0"/>
                    <a:t>)         </a:t>
                  </a:r>
                  <a:r>
                    <a:rPr lang="ja-JP" altLang="en-US" sz="3200" dirty="0" err="1" smtClean="0"/>
                    <a:t>の必</a:t>
                  </a:r>
                  <a:r>
                    <a:rPr lang="ja-JP" altLang="en-US" sz="3200" dirty="0" smtClean="0"/>
                    <a:t>勝戦略</a:t>
                  </a:r>
                  <a:endParaRPr lang="en-GB" sz="3200" dirty="0"/>
                </a:p>
                <a:p>
                  <a:r>
                    <a:rPr lang="en-GB" sz="3200" dirty="0" smtClean="0"/>
                    <a:t>  (ii)           </a:t>
                  </a:r>
                  <a:r>
                    <a:rPr lang="ja-JP" altLang="en-US" sz="3200" dirty="0" smtClean="0"/>
                    <a:t>の標準形の証明</a:t>
                  </a:r>
                  <a:endParaRPr lang="en-GB" sz="3200" dirty="0" smtClean="0"/>
                </a:p>
                <a:p>
                  <a:r>
                    <a:rPr lang="en-GB" sz="3200" dirty="0"/>
                    <a:t>	</a:t>
                  </a:r>
                  <a:r>
                    <a:rPr lang="en-GB" sz="3200" dirty="0" smtClean="0"/>
                    <a:t>(=                  </a:t>
                  </a:r>
                  <a:r>
                    <a:rPr lang="ja-JP" altLang="en-US" sz="3200" dirty="0" smtClean="0"/>
                    <a:t>なる </a:t>
                  </a:r>
                  <a:r>
                    <a:rPr lang="en-US" altLang="ja-JP" sz="3200" dirty="0" smtClean="0"/>
                    <a:t>η-long β-normal </a:t>
                  </a:r>
                  <a:r>
                    <a:rPr lang="ja-JP" altLang="en-US" sz="3200" dirty="0" smtClean="0"/>
                    <a:t>な項</a:t>
                  </a:r>
                  <a14:m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GB" sz="3200" dirty="0" smtClean="0"/>
                    <a:t>)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9" name="四角形吹き出し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" y="4395355"/>
                  <a:ext cx="8250382" cy="2234045"/>
                </a:xfrm>
                <a:prstGeom prst="wedgeRectCallout">
                  <a:avLst>
                    <a:gd name="adj1" fmla="val 12785"/>
                    <a:gd name="adj2" fmla="val -62519"/>
                  </a:avLst>
                </a:prstGeom>
                <a:blipFill rotWithShape="0">
                  <a:blip r:embed="rId3"/>
                  <a:stretch>
                    <a:fillRect l="-1770" b="-43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図 9" descr="%pptTeX&#10;\begin{document}&#10;\[&#10;  \mathcal{G}_A&#10;\]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283" y="5082041"/>
              <a:ext cx="442069" cy="372300"/>
            </a:xfrm>
            <a:prstGeom prst="rect">
              <a:avLst/>
            </a:prstGeom>
          </p:spPr>
        </p:pic>
        <p:pic>
          <p:nvPicPr>
            <p:cNvPr id="11" name="図 10" descr="%pptTeX&#10;\begin{document}&#10;\[&#10;  \vdash A&#10;\]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065" y="5611078"/>
              <a:ext cx="642713" cy="311100"/>
            </a:xfrm>
            <a:prstGeom prst="rect">
              <a:avLst/>
            </a:prstGeom>
          </p:spPr>
        </p:pic>
        <p:pic>
          <p:nvPicPr>
            <p:cNvPr id="12" name="図 11" descr="%pptTeX&#10;\begin{document}&#10;\[&#10;  \vdash M : A&#10;\]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481" y="6090841"/>
              <a:ext cx="1424082" cy="31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84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演繹規則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ja-JP" altLang="en-US" dirty="0" smtClean="0"/>
              <a:t>ここで、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14</a:t>
            </a:fld>
            <a:endParaRPr lang="en-GB"/>
          </a:p>
        </p:txBody>
      </p:sp>
      <p:pic>
        <p:nvPicPr>
          <p:cNvPr id="8" name="図 7" descr="%pptTeX&#10;\begin{document}&#10;\[&#10;  \Gamma = A_1, A_2, \dots, A_n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01" y="1401385"/>
            <a:ext cx="3298388" cy="394400"/>
          </a:xfrm>
          <a:prstGeom prst="rect">
            <a:avLst/>
          </a:prstGeom>
        </p:spPr>
      </p:pic>
      <p:pic>
        <p:nvPicPr>
          <p:cNvPr id="9" name="図 8" descr="%pptTeX&#10;\begin{document}&#10;\[&#10;\dfrac{&#10;}{&#10;  \Gamma, A, \Gamma' \vdash A&#10;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5" y="3214960"/>
            <a:ext cx="2068425" cy="499800"/>
          </a:xfrm>
          <a:prstGeom prst="rect">
            <a:avLst/>
          </a:prstGeom>
        </p:spPr>
      </p:pic>
      <p:pic>
        <p:nvPicPr>
          <p:cNvPr id="10" name="図 9" descr="%pptTeX&#10;\begin{document}&#10;\[&#10;\dfrac{&#10;  \Gamma, A \vdash B&#10;}{&#10;  \Gamma \vdash A \to B&#10;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49" y="2776779"/>
            <a:ext cx="2024382" cy="906100"/>
          </a:xfrm>
          <a:prstGeom prst="rect">
            <a:avLst/>
          </a:prstGeom>
        </p:spPr>
      </p:pic>
      <p:pic>
        <p:nvPicPr>
          <p:cNvPr id="11" name="図 10" descr="%pptTeX&#10;\begin{document}&#10;\[&#10;\dfrac{&#10;  \Gamma \vdash A \to B \quad \Gamma \vdash A&#10;}{&#10;  \Gamma \vdash B&#10;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89" y="2780179"/>
            <a:ext cx="3477826" cy="9027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0392" y="4998027"/>
            <a:ext cx="683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※</a:t>
            </a:r>
            <a:r>
              <a:rPr lang="ja-JP" altLang="en-US" sz="2800" dirty="0"/>
              <a:t> </a:t>
            </a:r>
            <a:r>
              <a:rPr lang="ja-JP" altLang="en-US" sz="2800" dirty="0">
                <a:solidFill>
                  <a:srgbClr val="FF0000"/>
                </a:solidFill>
              </a:rPr>
              <a:t>単純型付き</a:t>
            </a:r>
            <a:r>
              <a:rPr lang="en-US" altLang="ja-JP" sz="2800" dirty="0">
                <a:solidFill>
                  <a:srgbClr val="FF0000"/>
                </a:solidFill>
              </a:rPr>
              <a:t>λ</a:t>
            </a:r>
            <a:r>
              <a:rPr lang="ja-JP" altLang="en-US" sz="2800" dirty="0">
                <a:solidFill>
                  <a:srgbClr val="FF0000"/>
                </a:solidFill>
              </a:rPr>
              <a:t>計算</a:t>
            </a:r>
            <a:r>
              <a:rPr lang="ja-JP" altLang="en-US" sz="2800" dirty="0"/>
              <a:t>の型付け規則と</a:t>
            </a:r>
            <a:r>
              <a:rPr lang="ja-JP" altLang="en-US" sz="2800" dirty="0" smtClean="0"/>
              <a:t>同じ</a:t>
            </a:r>
            <a:endParaRPr lang="en-US" sz="2800" dirty="0"/>
          </a:p>
        </p:txBody>
      </p:sp>
      <p:pic>
        <p:nvPicPr>
          <p:cNvPr id="16" name="図 15" descr="%pptTeX&#10;\begin{document}&#10;\[&#10;  A_1, \dots, A_n \vdash B \quad\textrm{iff}\quad \exists M.\; x_1 \colon A_1, \dots, x_n \colon A_n \vdash M \colon B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1" y="5710154"/>
            <a:ext cx="8795898" cy="3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対応するゲームの定義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                                     </a:t>
            </a:r>
            <a:r>
              <a:rPr lang="ja-JP" altLang="en-US" dirty="0" smtClean="0"/>
              <a:t>を次のように定める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                                                                とする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15</a:t>
            </a:fld>
            <a:endParaRPr lang="en-GB"/>
          </a:p>
        </p:txBody>
      </p:sp>
      <p:pic>
        <p:nvPicPr>
          <p:cNvPr id="7" name="図 6" descr="%pptTeX&#10;\begin{document}&#10;\[&#10;  \mathcal{G}_A = (V_{\PP}, V_{\OO}, E, v_0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9" y="1340642"/>
            <a:ext cx="3743719" cy="470016"/>
          </a:xfrm>
          <a:prstGeom prst="rect">
            <a:avLst/>
          </a:prstGeom>
        </p:spPr>
      </p:pic>
      <p:pic>
        <p:nvPicPr>
          <p:cNvPr id="12" name="図 11" descr="%pptTeX&#10;\begin{document}&#10;\[&#10;  E = E_{\PP\OO} \cup E_{\OO\PP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11" y="5841868"/>
            <a:ext cx="2781282" cy="368900"/>
          </a:xfrm>
          <a:prstGeom prst="rect">
            <a:avLst/>
          </a:prstGeom>
        </p:spPr>
      </p:pic>
      <p:pic>
        <p:nvPicPr>
          <p:cNvPr id="17" name="図 16" descr="%pptTeX&#10;\begin{document}&#10;\[&#10;  V_{\PP} = \Bigg\{ (\Gamma \vdash X) ~\Bigg|~&#10;    \begin{array}{l}&#10;      \textrm{\( \Gamma \) is an env.} \\&#10;      \textrm{\( X \) is a prop. var. }&#10;    \end{array} \Bigg\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11" y="2518757"/>
            <a:ext cx="6989908" cy="1319200"/>
          </a:xfrm>
          <a:prstGeom prst="rect">
            <a:avLst/>
          </a:prstGeom>
        </p:spPr>
      </p:pic>
      <p:pic>
        <p:nvPicPr>
          <p:cNvPr id="13" name="図 12" descr="%pptTeX&#10;\begin{document}&#10;\[&#10;  v_0 = (A_1, A_2, \dots, A_n \vdash X) \in V_{\PP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49" y="4955036"/>
            <a:ext cx="5539726" cy="435200"/>
          </a:xfrm>
          <a:prstGeom prst="rect">
            <a:avLst/>
          </a:prstGeom>
        </p:spPr>
      </p:pic>
      <p:pic>
        <p:nvPicPr>
          <p:cNvPr id="19" name="図 18" descr="%pptTeX&#10;\begin{document}&#10;\[&#10;  V_{\OO} = \{ (\Gamma \vdash \Delta) \mid \textrm{\( \Gamma \) and \( \Delta \) are env. } \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21" y="4152164"/>
            <a:ext cx="6381451" cy="435200"/>
          </a:xfrm>
          <a:prstGeom prst="rect">
            <a:avLst/>
          </a:prstGeom>
        </p:spPr>
      </p:pic>
      <p:pic>
        <p:nvPicPr>
          <p:cNvPr id="20" name="図 19" descr="%pptTeX&#10;\begin{document}&#10;\[&#10;  A = A_1 \to A_2 \to \dots \to A_n \to X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0" y="1934365"/>
            <a:ext cx="5704482" cy="37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四角形吹き出し 20"/>
              <p:cNvSpPr/>
              <p:nvPr/>
            </p:nvSpPr>
            <p:spPr>
              <a:xfrm>
                <a:off x="5001465" y="2518757"/>
                <a:ext cx="3967873" cy="1005493"/>
              </a:xfrm>
              <a:prstGeom prst="wedgeRectCallout">
                <a:avLst>
                  <a:gd name="adj1" fmla="val -57206"/>
                  <a:gd name="adj2" fmla="val 1797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 smtClean="0"/>
                  <a:t>P</a:t>
                </a:r>
                <a:r>
                  <a:rPr lang="ja-JP" altLang="en-US" sz="2800" dirty="0" smtClean="0"/>
                  <a:t>が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800" dirty="0" smtClean="0"/>
                  <a:t>で勝つ</a:t>
                </a:r>
                <a:endParaRPr lang="en-US" altLang="ja-JP" sz="2800" dirty="0" smtClean="0"/>
              </a:p>
              <a:p>
                <a:r>
                  <a:rPr lang="ja-JP" altLang="en-US" sz="2800" dirty="0"/>
                  <a:t>　　　</a:t>
                </a:r>
                <a:r>
                  <a:rPr lang="en-US" altLang="ja-JP" sz="2800" dirty="0" err="1" smtClean="0"/>
                  <a:t>iff</a:t>
                </a: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ja-JP" altLang="en-US" sz="2800" dirty="0" smtClean="0"/>
                  <a:t>が証明可能</a:t>
                </a:r>
                <a:endParaRPr lang="en-GB" sz="2800" dirty="0"/>
              </a:p>
            </p:txBody>
          </p:sp>
        </mc:Choice>
        <mc:Fallback xmlns="">
          <p:sp>
            <p:nvSpPr>
              <p:cNvPr id="21" name="四角形吹き出し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465" y="2518757"/>
                <a:ext cx="3967873" cy="1005493"/>
              </a:xfrm>
              <a:prstGeom prst="wedgeRectCallout">
                <a:avLst>
                  <a:gd name="adj1" fmla="val -57206"/>
                  <a:gd name="adj2" fmla="val 17977"/>
                </a:avLst>
              </a:prstGeom>
              <a:blipFill rotWithShape="0">
                <a:blip r:embed="rId8"/>
                <a:stretch>
                  <a:fillRect t="-4762" r="-1141" b="-13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四角形吹き出し 21"/>
              <p:cNvSpPr/>
              <p:nvPr/>
            </p:nvSpPr>
            <p:spPr>
              <a:xfrm>
                <a:off x="5001465" y="3709382"/>
                <a:ext cx="3967873" cy="1005493"/>
              </a:xfrm>
              <a:prstGeom prst="wedgeRectCallout">
                <a:avLst>
                  <a:gd name="adj1" fmla="val -61767"/>
                  <a:gd name="adj2" fmla="val 1797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 smtClean="0"/>
                  <a:t>P</a:t>
                </a:r>
                <a:r>
                  <a:rPr lang="ja-JP" altLang="en-US" sz="2800" dirty="0" smtClean="0"/>
                  <a:t>が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800" dirty="0" smtClean="0"/>
                  <a:t>で勝つ</a:t>
                </a:r>
                <a:endParaRPr lang="en-US" altLang="ja-JP" sz="2800" dirty="0" smtClean="0"/>
              </a:p>
              <a:p>
                <a:r>
                  <a:rPr lang="ja-JP" altLang="en-US" sz="2800" dirty="0"/>
                  <a:t>　　　</a:t>
                </a:r>
                <a:r>
                  <a:rPr lang="en-US" altLang="ja-JP" sz="2800" dirty="0" err="1" smtClean="0"/>
                  <a:t>iff</a:t>
                </a:r>
                <a:r>
                  <a:rPr lang="en-US" altLang="ja-JP" sz="280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ja-JP" altLang="en-US" sz="2800" dirty="0" smtClean="0"/>
                  <a:t>    </a:t>
                </a:r>
                <a:r>
                  <a:rPr lang="en-US" altLang="ja-JP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ja-JP" sz="2800" b="0" i="0" dirty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ja-JP" sz="2800" dirty="0" smtClean="0"/>
                  <a:t>)</a:t>
                </a:r>
                <a:endParaRPr lang="en-GB" sz="2800" dirty="0"/>
              </a:p>
            </p:txBody>
          </p:sp>
        </mc:Choice>
        <mc:Fallback xmlns="">
          <p:sp>
            <p:nvSpPr>
              <p:cNvPr id="22" name="四角形吹き出し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465" y="3709382"/>
                <a:ext cx="3967873" cy="1005493"/>
              </a:xfrm>
              <a:prstGeom prst="wedgeRectCallout">
                <a:avLst>
                  <a:gd name="adj1" fmla="val -61767"/>
                  <a:gd name="adj2" fmla="val 17977"/>
                </a:avLst>
              </a:prstGeom>
              <a:blipFill rotWithShape="0">
                <a:blip r:embed="rId9"/>
                <a:stretch>
                  <a:fillRect t="-4762" b="-13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5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四角形吹き出し 21"/>
              <p:cNvSpPr/>
              <p:nvPr/>
            </p:nvSpPr>
            <p:spPr>
              <a:xfrm>
                <a:off x="2116258" y="4231403"/>
                <a:ext cx="4768581" cy="608522"/>
              </a:xfrm>
              <a:prstGeom prst="wedgeRectCallout">
                <a:avLst>
                  <a:gd name="adj1" fmla="val -46681"/>
                  <a:gd name="adj2" fmla="val -12088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→…→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四角形吹き出し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58" y="4231403"/>
                <a:ext cx="4768581" cy="608522"/>
              </a:xfrm>
              <a:prstGeom prst="wedgeRectCallout">
                <a:avLst>
                  <a:gd name="adj1" fmla="val -46681"/>
                  <a:gd name="adj2" fmla="val -120889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対応するゲームの定義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16</a:t>
            </a:fld>
            <a:endParaRPr lang="en-GB"/>
          </a:p>
        </p:txBody>
      </p:sp>
      <p:pic>
        <p:nvPicPr>
          <p:cNvPr id="10" name="図 9" descr="%pptTeX&#10;\begin{document}&#10;\begin{align*}&#10;  V_{\PP} &amp;= \{ (\Gamma \vdash X) \mid \cdots \} &amp;&#10;  V_{\OO} &amp;= \{ (\Gamma \vdash \Delta) \mid \cdots \} \\&#10;  v_0 &amp;= (A_1, \dots, A_n \vdash X) &amp;&#10;  E &amp;= E_{\PP\OO} \cup E_{\OO\PP}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62" y="1375757"/>
            <a:ext cx="7726908" cy="854080"/>
          </a:xfrm>
          <a:prstGeom prst="rect">
            <a:avLst/>
          </a:prstGeom>
        </p:spPr>
      </p:pic>
      <p:pic>
        <p:nvPicPr>
          <p:cNvPr id="12" name="図 11" descr="%pptTeX&#10;\begin{document}&#10;\[&#10;  (A_1, \dots, A_i, \dots, A_n \vdash X)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4" y="3354201"/>
            <a:ext cx="3966483" cy="400384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>
            <a:off x="962537" y="3880203"/>
            <a:ext cx="37588" cy="1310922"/>
          </a:xfrm>
          <a:prstGeom prst="straightConnector1">
            <a:avLst/>
          </a:prstGeom>
          <a:ln w="254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%pptTeX&#10;\begin{document}&#10;\[&#10;  (A_1, \dots, A_i, \dots, A_n \vdash B_1, \dots, B_m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4" y="5357868"/>
            <a:ext cx="5443222" cy="400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75687" y="2443140"/>
                <a:ext cx="4324862" cy="609911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PO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ja-JP" altLang="en-US" sz="3200" dirty="0" smtClean="0"/>
                  <a:t>の定義</a:t>
                </a:r>
                <a:endParaRPr lang="en-GB" sz="32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7" y="2443140"/>
                <a:ext cx="4324862" cy="609911"/>
              </a:xfrm>
              <a:prstGeom prst="rect">
                <a:avLst/>
              </a:prstGeom>
              <a:blipFill rotWithShape="0">
                <a:blip r:embed="rId6"/>
                <a:stretch>
                  <a:fillRect t="-14423" r="-701" b="-21154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 descr="%pptTeX&#10;\begin{document}&#10;\[&#10;  E_{\PP\OO}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9" y="4324250"/>
            <a:ext cx="557235" cy="2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四角形吹き出し 21"/>
              <p:cNvSpPr/>
              <p:nvPr/>
            </p:nvSpPr>
            <p:spPr>
              <a:xfrm>
                <a:off x="2116258" y="4231403"/>
                <a:ext cx="4768581" cy="608522"/>
              </a:xfrm>
              <a:prstGeom prst="wedgeRectCallout">
                <a:avLst>
                  <a:gd name="adj1" fmla="val -1539"/>
                  <a:gd name="adj2" fmla="val -12715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→…→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四角形吹き出し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58" y="4231403"/>
                <a:ext cx="4768581" cy="608522"/>
              </a:xfrm>
              <a:prstGeom prst="wedgeRectCallout">
                <a:avLst>
                  <a:gd name="adj1" fmla="val -1539"/>
                  <a:gd name="adj2" fmla="val -127150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対応するゲームの定義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17</a:t>
            </a:fld>
            <a:endParaRPr lang="en-GB"/>
          </a:p>
        </p:txBody>
      </p:sp>
      <p:pic>
        <p:nvPicPr>
          <p:cNvPr id="10" name="図 9" descr="%pptTeX&#10;\begin{document}&#10;\begin{align*}&#10;  V_{\PP} &amp;= \{ (\Gamma \vdash X) \mid \cdots \} &amp;&#10;  V_{\OO} &amp;= \{ (\Gamma \vdash \Delta) \mid \cdots \} \\&#10;  v_0 &amp;= (A_1, \dots, A_n \vdash X) &amp;&#10;  E &amp;= E_{\PP\OO} \cup E_{\OO\PP}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62" y="1375757"/>
            <a:ext cx="7726908" cy="854080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>
            <a:off x="962537" y="3880203"/>
            <a:ext cx="37588" cy="1310922"/>
          </a:xfrm>
          <a:prstGeom prst="straightConnector1">
            <a:avLst/>
          </a:prstGeom>
          <a:ln w="254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75687" y="2443140"/>
                <a:ext cx="4324862" cy="609911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OP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ja-JP" altLang="en-US" sz="3200" dirty="0" smtClean="0"/>
                  <a:t>の定義</a:t>
                </a:r>
                <a:endParaRPr lang="en-GB" sz="32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7" y="2443140"/>
                <a:ext cx="4324862" cy="609911"/>
              </a:xfrm>
              <a:prstGeom prst="rect">
                <a:avLst/>
              </a:prstGeom>
              <a:blipFill rotWithShape="0">
                <a:blip r:embed="rId4"/>
                <a:stretch>
                  <a:fillRect t="-14423" r="-701" b="-21154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 descr="%pptTeX&#10;\begin{document}&#10;\[&#10;  (A_1, \dots, A_n \vdash B_1, \dots, B_i, \dots, B_m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5" y="3354201"/>
            <a:ext cx="5446223" cy="400384"/>
          </a:xfrm>
          <a:prstGeom prst="rect">
            <a:avLst/>
          </a:prstGeom>
        </p:spPr>
      </p:pic>
      <p:pic>
        <p:nvPicPr>
          <p:cNvPr id="7" name="図 6" descr="%pptTeX&#10;\begin{document}&#10;\[&#10;  (A_1, \dots, A_n, C_1, \dots, C_k \vdash X)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4" y="5357868"/>
            <a:ext cx="4596798" cy="400384"/>
          </a:xfrm>
          <a:prstGeom prst="rect">
            <a:avLst/>
          </a:prstGeom>
        </p:spPr>
      </p:pic>
      <p:pic>
        <p:nvPicPr>
          <p:cNvPr id="8" name="図 7" descr="%pptTeX&#10;\begin{document}&#10;\[&#10;  E_{\OO\PP}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9" y="4324250"/>
            <a:ext cx="557235" cy="2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ja-JP" altLang="en-US" dirty="0" smtClean="0"/>
                  <a:t>例：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→(</m:t>
                        </m:r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)→</m:t>
                        </m:r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74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18</a:t>
            </a:fld>
            <a:endParaRPr lang="en-GB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3980205" y="2547668"/>
            <a:ext cx="1103724" cy="13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四角形吹き出し 14"/>
              <p:cNvSpPr/>
              <p:nvPr/>
            </p:nvSpPr>
            <p:spPr>
              <a:xfrm>
                <a:off x="2533650" y="1283329"/>
                <a:ext cx="5772150" cy="647700"/>
              </a:xfrm>
              <a:prstGeom prst="wedgeRectCallout">
                <a:avLst>
                  <a:gd name="adj1" fmla="val -20338"/>
                  <a:gd name="adj2" fmla="val 8161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四角形吹き出し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50" y="1283329"/>
                <a:ext cx="5772150" cy="647700"/>
              </a:xfrm>
              <a:prstGeom prst="wedgeRectCallout">
                <a:avLst>
                  <a:gd name="adj1" fmla="val -20338"/>
                  <a:gd name="adj2" fmla="val 8161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コンテンツ プレースホルダー 16" descr="%pptTeX&#10;\begin{document}&#10;\[&#10;  v_0 \quad=\quad (\Gamma \vdash Z)&#10;\]&#10;\end{document}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4" y="2199508"/>
            <a:ext cx="2431215" cy="348160"/>
          </a:xfrm>
        </p:spPr>
      </p:pic>
      <p:pic>
        <p:nvPicPr>
          <p:cNvPr id="19" name="図 18" descr="%pptTeX&#10;\begin{document}&#10;\[&#10;  (\Gamma \vdash X, Y \to Y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01" y="3012788"/>
            <a:ext cx="2245905" cy="348160"/>
          </a:xfrm>
          <a:prstGeom prst="rect">
            <a:avLst/>
          </a:prstGeom>
        </p:spPr>
      </p:pic>
      <p:pic>
        <p:nvPicPr>
          <p:cNvPr id="20" name="図 19" descr="%pptTeX&#10;\begin{document}&#10;\[&#10;  (\Gamma \vdash Y)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94" y="3012788"/>
            <a:ext cx="1042695" cy="348160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 flipV="1">
            <a:off x="6409080" y="3347768"/>
            <a:ext cx="1103724" cy="13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1999486" y="3347768"/>
            <a:ext cx="2306934" cy="2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4876800" y="2592246"/>
            <a:ext cx="1532280" cy="370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3743325" y="2593802"/>
            <a:ext cx="498229" cy="3576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6877050" y="3370473"/>
            <a:ext cx="28575" cy="5765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 descr="%pptTeX&#10;\begin{document}&#10;\[&#10;  (\Gamma \vdash Y)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4051013"/>
            <a:ext cx="1042695" cy="348160"/>
          </a:xfrm>
          <a:prstGeom prst="rect">
            <a:avLst/>
          </a:prstGeom>
        </p:spPr>
      </p:pic>
      <p:cxnSp>
        <p:nvCxnSpPr>
          <p:cNvPr id="39" name="直線コネクタ 38"/>
          <p:cNvCxnSpPr/>
          <p:nvPr/>
        </p:nvCxnSpPr>
        <p:spPr>
          <a:xfrm flipV="1">
            <a:off x="6494111" y="4385993"/>
            <a:ext cx="1103724" cy="131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3467100" y="3392346"/>
            <a:ext cx="542925" cy="3592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2333625" y="3393902"/>
            <a:ext cx="498229" cy="3576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図 44" descr="%pptTeX&#10;\begin{document}&#10;\[&#10;  (\Gamma \vdash X)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62" y="3812888"/>
            <a:ext cx="1077930" cy="348160"/>
          </a:xfrm>
          <a:prstGeom prst="rect">
            <a:avLst/>
          </a:prstGeom>
        </p:spPr>
      </p:pic>
      <p:pic>
        <p:nvPicPr>
          <p:cNvPr id="46" name="図 45" descr="%pptTeX&#10;\begin{document}&#10;\[&#10;  (\Gamma, Y \vdash Y)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02" y="3784313"/>
            <a:ext cx="1449855" cy="348160"/>
          </a:xfrm>
          <a:prstGeom prst="rect">
            <a:avLst/>
          </a:prstGeom>
        </p:spPr>
      </p:pic>
      <p:cxnSp>
        <p:nvCxnSpPr>
          <p:cNvPr id="47" name="直線コネクタ 46"/>
          <p:cNvCxnSpPr/>
          <p:nvPr/>
        </p:nvCxnSpPr>
        <p:spPr>
          <a:xfrm flipV="1">
            <a:off x="1589430" y="4166918"/>
            <a:ext cx="1103724" cy="131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3656355" y="4173508"/>
            <a:ext cx="1461802" cy="65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2117480" y="4194002"/>
            <a:ext cx="6595" cy="454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613062" y="5030176"/>
            <a:ext cx="942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図 53" descr="%pptTeX&#10;\begin{document}&#10;\[&#10;  (\Gamma \vdash \epsilon)&#10;\]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77" y="4682016"/>
            <a:ext cx="912195" cy="348160"/>
          </a:xfrm>
          <a:prstGeom prst="rect">
            <a:avLst/>
          </a:prstGeom>
        </p:spPr>
      </p:pic>
      <p:cxnSp>
        <p:nvCxnSpPr>
          <p:cNvPr id="58" name="直線コネクタ 57"/>
          <p:cNvCxnSpPr/>
          <p:nvPr/>
        </p:nvCxnSpPr>
        <p:spPr>
          <a:xfrm>
            <a:off x="3937162" y="5011126"/>
            <a:ext cx="942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 descr="%pptTeX&#10;\begin{document}&#10;\[&#10;  (\Gamma \vdash \epsilon)&#10;\]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77" y="4662966"/>
            <a:ext cx="912195" cy="348160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4413005" y="4213052"/>
            <a:ext cx="6595" cy="454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下矢印 63"/>
          <p:cNvSpPr/>
          <p:nvPr/>
        </p:nvSpPr>
        <p:spPr>
          <a:xfrm rot="3251369">
            <a:off x="3917211" y="2442042"/>
            <a:ext cx="185630" cy="661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下矢印 64"/>
          <p:cNvSpPr/>
          <p:nvPr/>
        </p:nvSpPr>
        <p:spPr>
          <a:xfrm>
            <a:off x="2030001" y="4202814"/>
            <a:ext cx="193781" cy="488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下矢印 65"/>
          <p:cNvSpPr/>
          <p:nvPr/>
        </p:nvSpPr>
        <p:spPr>
          <a:xfrm>
            <a:off x="4306420" y="4216645"/>
            <a:ext cx="187822" cy="431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ゲームの完全性・健全性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19</a:t>
            </a:fld>
            <a:endParaRPr lang="en-GB"/>
          </a:p>
        </p:txBody>
      </p:sp>
      <p:pic>
        <p:nvPicPr>
          <p:cNvPr id="8" name="コンテンツ プレースホルダー 7" descr="%pptTeX&#10;\begin{document}&#10;\[&#10;\begin{array}{l}&#10;  \vdash A \\&#10;\quad\textrm{iff}\quad\\&#10;\textrm{\( P \) has a winning strategy for \( \mathcal{G}_{A} \)}&#10;\end{array}&#10;\]&#10;\end{document}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8" y="1748361"/>
            <a:ext cx="6837548" cy="1736040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266700" y="4295775"/>
            <a:ext cx="8582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証明） </a:t>
            </a:r>
            <a:endParaRPr lang="en-US" altLang="ja-JP" sz="3200" dirty="0" smtClean="0"/>
          </a:p>
          <a:p>
            <a:r>
              <a:rPr lang="en-US" altLang="ja-JP" sz="3200" dirty="0" smtClean="0"/>
              <a:t>βη</a:t>
            </a:r>
            <a:r>
              <a:rPr lang="ja-JP" altLang="en-US" sz="3200" dirty="0" smtClean="0"/>
              <a:t>標準形の項と必勝戦略の一対一対応による。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356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 smtClean="0"/>
              <a:t>はじめに</a:t>
            </a:r>
            <a:endParaRPr lang="en-GB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この発表では</a:t>
            </a:r>
            <a:endParaRPr lang="en-US" altLang="ja-JP" dirty="0" smtClean="0"/>
          </a:p>
          <a:p>
            <a:pPr marL="201168" lvl="1" indent="0" algn="ctr"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PCF</a:t>
            </a:r>
            <a:r>
              <a:rPr lang="ja-JP" altLang="en-US" sz="3600" dirty="0" smtClean="0">
                <a:solidFill>
                  <a:srgbClr val="FF0000"/>
                </a:solidFill>
              </a:rPr>
              <a:t>のゲーム意味論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Abramsky</a:t>
            </a:r>
            <a:r>
              <a:rPr lang="en-US" altLang="ja-JP" sz="2400" dirty="0" smtClean="0"/>
              <a:t> et al.]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Hyland&amp;Ong</a:t>
            </a:r>
            <a:r>
              <a:rPr lang="en-US" altLang="ja-JP" sz="2400" dirty="0" smtClean="0"/>
              <a:t>]</a:t>
            </a:r>
          </a:p>
          <a:p>
            <a:r>
              <a:rPr lang="ja-JP" altLang="en-US" dirty="0" smtClean="0"/>
              <a:t>を読みこなすことの </a:t>
            </a:r>
            <a:r>
              <a:rPr lang="en-US" altLang="ja-JP" dirty="0" smtClean="0"/>
              <a:t>“</a:t>
            </a:r>
            <a:r>
              <a:rPr lang="ja-JP" altLang="en-US" dirty="0" smtClean="0"/>
              <a:t>助け</a:t>
            </a:r>
            <a:r>
              <a:rPr lang="en-US" altLang="ja-JP" dirty="0" smtClean="0"/>
              <a:t>” </a:t>
            </a:r>
            <a:r>
              <a:rPr lang="ja-JP" altLang="en-US" dirty="0" smtClean="0"/>
              <a:t>になるような</a:t>
            </a:r>
            <a:endParaRPr lang="en-US" altLang="ja-JP" dirty="0" smtClean="0"/>
          </a:p>
          <a:p>
            <a:pPr marL="201168" lvl="1" indent="0" algn="ctr"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主要概念の直観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を伝えることを目標とします。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ただし、あくまで</a:t>
            </a:r>
            <a:r>
              <a:rPr lang="ja-JP" altLang="en-US" dirty="0" smtClean="0">
                <a:solidFill>
                  <a:schemeClr val="accent1"/>
                </a:solidFill>
              </a:rPr>
              <a:t>私の直観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lvl="2"/>
            <a:r>
              <a:rPr lang="ja-JP" altLang="en-US" dirty="0" smtClean="0"/>
              <a:t>必ずしも</a:t>
            </a:r>
            <a:r>
              <a:rPr lang="ja-JP" altLang="en-US" dirty="0" smtClean="0">
                <a:solidFill>
                  <a:schemeClr val="accent1"/>
                </a:solidFill>
              </a:rPr>
              <a:t>原著者らの直観</a:t>
            </a:r>
            <a:r>
              <a:rPr lang="ja-JP" altLang="en-US" dirty="0" smtClean="0"/>
              <a:t>と一致するとは限らない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原典・関連文献に自分であたると、違う理解に至るかも</a:t>
            </a:r>
            <a:endParaRPr lang="en-US" altLang="ja-JP" dirty="0" smtClean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βη</a:t>
            </a:r>
            <a:r>
              <a:rPr lang="ja-JP" altLang="en-US" dirty="0" smtClean="0"/>
              <a:t>正規形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β</a:t>
                </a:r>
                <a:r>
                  <a:rPr lang="ja-JP" altLang="en-US" dirty="0" smtClean="0"/>
                  <a:t>簡約と</a:t>
                </a:r>
                <a:r>
                  <a:rPr lang="en-US" altLang="ja-JP" dirty="0" smtClean="0"/>
                  <a:t>η</a:t>
                </a:r>
                <a:r>
                  <a:rPr lang="ja-JP" altLang="en-US" dirty="0" smtClean="0"/>
                  <a:t>展開が行えない項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「有限で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ja-JP" altLang="en-US" dirty="0" smtClean="0"/>
                  <a:t>のない</a:t>
                </a:r>
                <a:r>
                  <a:rPr lang="en-US" altLang="ja-JP" dirty="0" err="1" smtClean="0"/>
                  <a:t>Bohm</a:t>
                </a:r>
                <a:r>
                  <a:rPr lang="ja-JP" altLang="en-US" dirty="0" smtClean="0"/>
                  <a:t>木」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r>
                  <a:rPr lang="ja-JP" altLang="en-US" dirty="0" smtClean="0"/>
                  <a:t>次の構文で与えることができる</a:t>
                </a:r>
                <a:endParaRPr lang="en-GB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11" t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20</a:t>
            </a:fld>
            <a:endParaRPr lang="en-GB"/>
          </a:p>
        </p:txBody>
      </p:sp>
      <p:pic>
        <p:nvPicPr>
          <p:cNvPr id="7" name="図 6" descr="%pptTeX&#10;\begin{document}&#10;\[&#10;\begin{array}{lcl}&#10;  M^X &amp;::=&amp; x^{A_1 \to \dots A_n \to X}\,N_1^{A_1}\,\dots\,N_n^{A_n} \\&#10;  M^{A_1 \to \dots \to A_n \to X} &amp;::=&amp; \lambda x_1^{A_1} \dots \lambda x_n^{A_n}. M^{X}&#10;\end{array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0" y="3864300"/>
            <a:ext cx="8255758" cy="105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βη</a:t>
            </a:r>
            <a:r>
              <a:rPr lang="ja-JP" altLang="en-US" dirty="0" smtClean="0"/>
              <a:t>正規形と必勝戦略の対応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</a:t>
                </a:r>
                <a:r>
                  <a:rPr lang="ja-JP" altLang="en-US" dirty="0" smtClean="0"/>
                  <a:t>                                               なる正規形の項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 			</a:t>
                </a:r>
                <a:r>
                  <a:rPr lang="ja-JP" altLang="en-US" dirty="0" smtClean="0"/>
                  <a:t>⇔                        の必勝戦略</a:t>
                </a:r>
                <a:endParaRPr lang="en-GB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21</a:t>
            </a:fld>
            <a:endParaRPr lang="en-GB"/>
          </a:p>
        </p:txBody>
      </p:sp>
      <p:pic>
        <p:nvPicPr>
          <p:cNvPr id="8" name="図 7" descr="%pptTeX&#10;\begin{document}&#10;\[&#10;  \mathcal{G}_{A_1 \to \dots \to A_n \to X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5" y="2102642"/>
            <a:ext cx="2180590" cy="380052"/>
          </a:xfrm>
          <a:prstGeom prst="rect">
            <a:avLst/>
          </a:prstGeom>
        </p:spPr>
      </p:pic>
      <p:pic>
        <p:nvPicPr>
          <p:cNvPr id="10" name="図 9" descr="%pptTeX&#10;\begin{document}&#10;\[&#10;  x_1 \colon A_1, \dots, x_n \colon A_n \vdash M \colon X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0" y="1414105"/>
            <a:ext cx="4862757" cy="394400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2247899" y="2776831"/>
            <a:ext cx="5124451" cy="503687"/>
          </a:xfrm>
          <a:prstGeom prst="wedgeRectCallout">
            <a:avLst>
              <a:gd name="adj1" fmla="val -11390"/>
              <a:gd name="adj2" fmla="val -887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図 11" descr="%pptTeX&#10;\begin{document}&#10;\[&#10;  (V_{\PP}, V_{\OO}, E, (A_1, \dots, A_n \vdash X)\,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60" y="2839349"/>
            <a:ext cx="4761880" cy="4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例： 正規形の項と必勝戦略の対応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22</a:t>
            </a:fld>
            <a:endParaRPr lang="en-GB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3980205" y="2547668"/>
            <a:ext cx="1103724" cy="13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吹き出し 7"/>
              <p:cNvSpPr/>
              <p:nvPr/>
            </p:nvSpPr>
            <p:spPr>
              <a:xfrm>
                <a:off x="665018" y="1283329"/>
                <a:ext cx="7640782" cy="647700"/>
              </a:xfrm>
              <a:prstGeom prst="wedgeRectCallout">
                <a:avLst>
                  <a:gd name="adj1" fmla="val -4019"/>
                  <a:gd name="adj2" fmla="val 8322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四角形吹き出し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1283329"/>
                <a:ext cx="7640782" cy="647700"/>
              </a:xfrm>
              <a:prstGeom prst="wedgeRectCallout">
                <a:avLst>
                  <a:gd name="adj1" fmla="val -4019"/>
                  <a:gd name="adj2" fmla="val 83221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コンテンツ プレースホルダー 16" descr="%pptTeX&#10;\begin{document}&#10;\[&#10;  v_0 \quad=\quad (\Gamma \vdash Z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4" y="2199508"/>
            <a:ext cx="2431215" cy="348160"/>
          </a:xfrm>
          <a:prstGeom prst="rect">
            <a:avLst/>
          </a:prstGeom>
        </p:spPr>
      </p:pic>
      <p:pic>
        <p:nvPicPr>
          <p:cNvPr id="10" name="図 9" descr="%pptTeX&#10;\begin{document}&#10;\[&#10;  (\Gamma \vdash X, Y \to Y)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01" y="3012788"/>
            <a:ext cx="2245905" cy="348160"/>
          </a:xfrm>
          <a:prstGeom prst="rect">
            <a:avLst/>
          </a:prstGeom>
        </p:spPr>
      </p:pic>
      <p:pic>
        <p:nvPicPr>
          <p:cNvPr id="11" name="図 10" descr="%pptTeX&#10;\begin{document}&#10;\[&#10;  (\Gamma \vdash Y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94" y="3012788"/>
            <a:ext cx="1042695" cy="348160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 flipV="1">
            <a:off x="6409080" y="3347768"/>
            <a:ext cx="1103724" cy="13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1999486" y="3347768"/>
            <a:ext cx="2306934" cy="2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4876800" y="2592246"/>
            <a:ext cx="1532280" cy="370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3743325" y="2593802"/>
            <a:ext cx="498229" cy="3576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6877050" y="3370473"/>
            <a:ext cx="28575" cy="5765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 descr="%pptTeX&#10;\begin{document}&#10;\[&#10;  (\Gamma \vdash Y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4051013"/>
            <a:ext cx="1042695" cy="348160"/>
          </a:xfrm>
          <a:prstGeom prst="rect">
            <a:avLst/>
          </a:prstGeom>
        </p:spPr>
      </p:pic>
      <p:cxnSp>
        <p:nvCxnSpPr>
          <p:cNvPr id="18" name="直線コネクタ 17"/>
          <p:cNvCxnSpPr/>
          <p:nvPr/>
        </p:nvCxnSpPr>
        <p:spPr>
          <a:xfrm flipV="1">
            <a:off x="6494111" y="4385993"/>
            <a:ext cx="1103724" cy="131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467100" y="3392346"/>
            <a:ext cx="542925" cy="3592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2333625" y="3393902"/>
            <a:ext cx="498229" cy="3576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 descr="%pptTeX&#10;\begin{document}&#10;\[&#10;  (\Gamma \vdash X)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62" y="3812888"/>
            <a:ext cx="1077930" cy="348160"/>
          </a:xfrm>
          <a:prstGeom prst="rect">
            <a:avLst/>
          </a:prstGeom>
        </p:spPr>
      </p:pic>
      <p:pic>
        <p:nvPicPr>
          <p:cNvPr id="22" name="図 21" descr="%pptTeX&#10;\begin{document}&#10;\[&#10;  (\Gamma, Y \vdash Y)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02" y="3784313"/>
            <a:ext cx="1449855" cy="348160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 flipV="1">
            <a:off x="1589430" y="4166918"/>
            <a:ext cx="1103724" cy="131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656355" y="4173508"/>
            <a:ext cx="1461802" cy="65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117480" y="4194002"/>
            <a:ext cx="6595" cy="454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613062" y="5030176"/>
            <a:ext cx="942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 descr="%pptTeX&#10;\begin{document}&#10;\[&#10;  (\Gamma \vdash \epsilon)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77" y="4682016"/>
            <a:ext cx="912195" cy="348160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>
            <a:off x="3937162" y="5011126"/>
            <a:ext cx="942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図 28" descr="%pptTeX&#10;\begin{document}&#10;\[&#10;  (\Gamma \vdash \epsilon)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77" y="4662966"/>
            <a:ext cx="912195" cy="348160"/>
          </a:xfrm>
          <a:prstGeom prst="rect">
            <a:avLst/>
          </a:prstGeom>
        </p:spPr>
      </p:pic>
      <p:cxnSp>
        <p:nvCxnSpPr>
          <p:cNvPr id="30" name="直線矢印コネクタ 29"/>
          <p:cNvCxnSpPr/>
          <p:nvPr/>
        </p:nvCxnSpPr>
        <p:spPr>
          <a:xfrm>
            <a:off x="4413005" y="4213052"/>
            <a:ext cx="6595" cy="4541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下矢印 30"/>
          <p:cNvSpPr/>
          <p:nvPr/>
        </p:nvSpPr>
        <p:spPr>
          <a:xfrm rot="3251369">
            <a:off x="3917211" y="2442042"/>
            <a:ext cx="185630" cy="661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下矢印 31"/>
          <p:cNvSpPr/>
          <p:nvPr/>
        </p:nvSpPr>
        <p:spPr>
          <a:xfrm>
            <a:off x="2030001" y="4202814"/>
            <a:ext cx="193781" cy="488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下矢印 32"/>
          <p:cNvSpPr/>
          <p:nvPr/>
        </p:nvSpPr>
        <p:spPr>
          <a:xfrm>
            <a:off x="4306420" y="4216645"/>
            <a:ext cx="187822" cy="431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グループ化 39"/>
          <p:cNvGrpSpPr/>
          <p:nvPr/>
        </p:nvGrpSpPr>
        <p:grpSpPr>
          <a:xfrm>
            <a:off x="136274" y="5072328"/>
            <a:ext cx="1863212" cy="770923"/>
            <a:chOff x="136274" y="5072328"/>
            <a:chExt cx="1863212" cy="770923"/>
          </a:xfrm>
        </p:grpSpPr>
        <p:sp>
          <p:nvSpPr>
            <p:cNvPr id="34" name="円形吹き出し 33"/>
            <p:cNvSpPr/>
            <p:nvPr/>
          </p:nvSpPr>
          <p:spPr>
            <a:xfrm>
              <a:off x="136274" y="5072328"/>
              <a:ext cx="1863212" cy="770923"/>
            </a:xfrm>
            <a:prstGeom prst="wedgeEllipseCallout">
              <a:avLst>
                <a:gd name="adj1" fmla="val 27568"/>
                <a:gd name="adj2" fmla="val -16011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図 34" descr="%pptTeX&#10;\begin{document}&#10;\[&#10;  \Gamma \vdash x_1 \colon X&#10;\]&#10;\end{document}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80" y="5339989"/>
              <a:ext cx="1413315" cy="293760"/>
            </a:xfrm>
            <a:prstGeom prst="rect">
              <a:avLst/>
            </a:prstGeom>
          </p:spPr>
        </p:pic>
      </p:grpSp>
      <p:grpSp>
        <p:nvGrpSpPr>
          <p:cNvPr id="47" name="グループ化 46"/>
          <p:cNvGrpSpPr/>
          <p:nvPr/>
        </p:nvGrpSpPr>
        <p:grpSpPr>
          <a:xfrm>
            <a:off x="4431722" y="5132268"/>
            <a:ext cx="2578959" cy="697781"/>
            <a:chOff x="4431722" y="5132268"/>
            <a:chExt cx="2578959" cy="697781"/>
          </a:xfrm>
        </p:grpSpPr>
        <p:sp>
          <p:nvSpPr>
            <p:cNvPr id="37" name="円形吹き出し 36"/>
            <p:cNvSpPr/>
            <p:nvPr/>
          </p:nvSpPr>
          <p:spPr>
            <a:xfrm>
              <a:off x="4431722" y="5132268"/>
              <a:ext cx="2578959" cy="697781"/>
            </a:xfrm>
            <a:prstGeom prst="wedgeEllipseCallout">
              <a:avLst>
                <a:gd name="adj1" fmla="val -28072"/>
                <a:gd name="adj2" fmla="val -181175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図 37" descr="%pptTeX&#10;\begin{document}&#10;\[&#10;  \Gamma, y \colon Y \vdash y \colon Y&#10;\]&#10;\end{document}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34" y="5317050"/>
              <a:ext cx="2054070" cy="312800"/>
            </a:xfrm>
            <a:prstGeom prst="rect">
              <a:avLst/>
            </a:prstGeom>
          </p:spPr>
        </p:pic>
      </p:grpSp>
      <p:grpSp>
        <p:nvGrpSpPr>
          <p:cNvPr id="46" name="グループ化 45"/>
          <p:cNvGrpSpPr/>
          <p:nvPr/>
        </p:nvGrpSpPr>
        <p:grpSpPr>
          <a:xfrm>
            <a:off x="765781" y="5814632"/>
            <a:ext cx="5012388" cy="645153"/>
            <a:chOff x="765781" y="5814632"/>
            <a:chExt cx="5012388" cy="645153"/>
          </a:xfrm>
        </p:grpSpPr>
        <p:sp>
          <p:nvSpPr>
            <p:cNvPr id="43" name="円形吹き出し 42"/>
            <p:cNvSpPr/>
            <p:nvPr/>
          </p:nvSpPr>
          <p:spPr>
            <a:xfrm>
              <a:off x="765781" y="5814632"/>
              <a:ext cx="5012388" cy="645153"/>
            </a:xfrm>
            <a:prstGeom prst="wedgeEllipseCallout">
              <a:avLst>
                <a:gd name="adj1" fmla="val -1223"/>
                <a:gd name="adj2" fmla="val -41695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5" name="図 44" descr="%pptTeX&#10;\begin{document}&#10;\[&#10;  \Gamma \vdash x_1 \colon X,\, \lambda y. y \colon Y \to Y&#10;\]&#10;\end{document}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759" y="6018025"/>
              <a:ext cx="3502620" cy="312800"/>
            </a:xfrm>
            <a:prstGeom prst="rect">
              <a:avLst/>
            </a:prstGeom>
          </p:spPr>
        </p:pic>
      </p:grpSp>
      <p:grpSp>
        <p:nvGrpSpPr>
          <p:cNvPr id="51" name="グループ化 50"/>
          <p:cNvGrpSpPr/>
          <p:nvPr/>
        </p:nvGrpSpPr>
        <p:grpSpPr>
          <a:xfrm>
            <a:off x="5295845" y="3232164"/>
            <a:ext cx="3567600" cy="919990"/>
            <a:chOff x="5295845" y="3232164"/>
            <a:chExt cx="3567600" cy="919990"/>
          </a:xfrm>
        </p:grpSpPr>
        <p:sp>
          <p:nvSpPr>
            <p:cNvPr id="48" name="円形吹き出し 47"/>
            <p:cNvSpPr/>
            <p:nvPr/>
          </p:nvSpPr>
          <p:spPr>
            <a:xfrm>
              <a:off x="5295845" y="3232164"/>
              <a:ext cx="3567600" cy="919990"/>
            </a:xfrm>
            <a:prstGeom prst="wedgeEllipseCallout">
              <a:avLst>
                <a:gd name="adj1" fmla="val -62882"/>
                <a:gd name="adj2" fmla="val -11745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図 49" descr="%pptTeX&#10;\begin{document}&#10;\[&#10;  \Gamma \vdash x_2\,x_1\,(\lambda y. y) \colon Z&#10;\]&#10;\end{document}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318" y="3522571"/>
              <a:ext cx="2675250" cy="348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βη</a:t>
            </a:r>
            <a:r>
              <a:rPr lang="ja-JP" altLang="en-US" dirty="0" smtClean="0"/>
              <a:t>正規形と必勝戦略の対応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</a:t>
                </a:r>
                <a:r>
                  <a:rPr lang="ja-JP" altLang="en-US" dirty="0" smtClean="0"/>
                  <a:t>                                               なる正規形の項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 			</a:t>
                </a:r>
                <a:r>
                  <a:rPr lang="ja-JP" altLang="en-US" dirty="0" smtClean="0"/>
                  <a:t>⇔                        の必勝戦略</a:t>
                </a:r>
                <a:endParaRPr lang="en-GB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23</a:t>
            </a:fld>
            <a:endParaRPr lang="en-GB"/>
          </a:p>
        </p:txBody>
      </p:sp>
      <p:pic>
        <p:nvPicPr>
          <p:cNvPr id="8" name="図 7" descr="%pptTeX&#10;\begin{document}&#10;\[&#10;  \mathcal{G}_{A_1 \to \dots \to A_n \to X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5" y="2102642"/>
            <a:ext cx="2180590" cy="380052"/>
          </a:xfrm>
          <a:prstGeom prst="rect">
            <a:avLst/>
          </a:prstGeom>
        </p:spPr>
      </p:pic>
      <p:pic>
        <p:nvPicPr>
          <p:cNvPr id="10" name="図 9" descr="%pptTeX&#10;\begin{document}&#10;\[&#10;  x_1 \colon A_1, \dots, x_n \colon A_n \vdash M \colon X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0" y="1414105"/>
            <a:ext cx="4862757" cy="394400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2247899" y="2776831"/>
            <a:ext cx="5124451" cy="503687"/>
          </a:xfrm>
          <a:prstGeom prst="wedgeRectCallout">
            <a:avLst>
              <a:gd name="adj1" fmla="val -11390"/>
              <a:gd name="adj2" fmla="val -887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図 11" descr="%pptTeX&#10;\begin{document}&#10;\[&#10;  (V_{\PP}, V_{\OO}, E, (A_1, \dots, A_n \vdash X)\,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60" y="2839349"/>
            <a:ext cx="4761880" cy="4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βη</a:t>
            </a:r>
            <a:r>
              <a:rPr lang="ja-JP" altLang="en-US" dirty="0" smtClean="0"/>
              <a:t>正規形と必勝戦略の対応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</a:t>
                </a:r>
                <a:r>
                  <a:rPr lang="ja-JP" altLang="en-US" dirty="0" smtClean="0"/>
                  <a:t>                        となる正規形の項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 			</a:t>
                </a:r>
                <a:r>
                  <a:rPr lang="ja-JP" altLang="en-US" dirty="0" smtClean="0"/>
                  <a:t>⇔                        の必勝戦略</a:t>
                </a:r>
                <a:endParaRPr lang="en-GB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24</a:t>
            </a:fld>
            <a:endParaRPr lang="en-GB"/>
          </a:p>
        </p:txBody>
      </p:sp>
      <p:pic>
        <p:nvPicPr>
          <p:cNvPr id="8" name="図 7" descr="%pptTeX&#10;\begin{document}&#10;\[&#10;  \mathcal{G}_{A_1 \to \dots \to A_n \to X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80" y="2102642"/>
            <a:ext cx="2180590" cy="380052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2247899" y="2776831"/>
            <a:ext cx="5124451" cy="503687"/>
          </a:xfrm>
          <a:prstGeom prst="wedgeRectCallout">
            <a:avLst>
              <a:gd name="adj1" fmla="val -11390"/>
              <a:gd name="adj2" fmla="val -887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図 11" descr="%pptTeX&#10;\begin{document}&#10;\[&#10;  (V_{\PP}, V_{\OO}, E, (A_1, \dots, A_n \vdash X)\,)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60" y="2839349"/>
            <a:ext cx="4761880" cy="400384"/>
          </a:xfrm>
          <a:prstGeom prst="rect">
            <a:avLst/>
          </a:prstGeom>
        </p:spPr>
      </p:pic>
      <p:pic>
        <p:nvPicPr>
          <p:cNvPr id="9" name="図 8" descr="%pptTeX&#10;\begin{document}&#10;\[&#10; \vec{ x} \colon \vec{A} \vdash M \colon X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0" y="1318855"/>
            <a:ext cx="2393044" cy="423300"/>
          </a:xfrm>
          <a:prstGeom prst="rect">
            <a:avLst/>
          </a:prstGeom>
        </p:spPr>
      </p:pic>
      <p:pic>
        <p:nvPicPr>
          <p:cNvPr id="10" name="図 9" descr="%pptTeX&#10;\begin{document}&#10;\[&#10; \vec{ x} \colon \vec{A} \vdash x_i\,N_1\,\dots\,N_m : X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7" y="3481469"/>
            <a:ext cx="3417796" cy="39032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グループ化 40"/>
          <p:cNvGrpSpPr/>
          <p:nvPr/>
        </p:nvGrpSpPr>
        <p:grpSpPr>
          <a:xfrm>
            <a:off x="254801" y="3963930"/>
            <a:ext cx="5019675" cy="2787814"/>
            <a:chOff x="254801" y="3963930"/>
            <a:chExt cx="5019675" cy="2787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254801" y="3963930"/>
                  <a:ext cx="5019675" cy="2787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dirty="0" smtClean="0"/>
                    <a:t>このとき、</a:t>
                  </a:r>
                  <a:endParaRPr lang="en-US" altLang="ja-JP" sz="2800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→…→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endParaRPr lang="en-US" altLang="ja-JP" sz="2800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⊢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altLang="ja-JP" sz="2800" b="0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GB" sz="2800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⊢</m:t>
                      </m:r>
                      <m:sSub>
                        <m:sSub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altLang="ja-JP" sz="28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GB" sz="2800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801" y="3963930"/>
                  <a:ext cx="5019675" cy="278781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52" t="-30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テキスト ボックス 16"/>
            <p:cNvSpPr txBox="1"/>
            <p:nvPr/>
          </p:nvSpPr>
          <p:spPr>
            <a:xfrm>
              <a:off x="1222005" y="5411002"/>
              <a:ext cx="615553" cy="3837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ja-JP" sz="2800" dirty="0" smtClean="0"/>
                <a:t>…</a:t>
              </a:r>
              <a:endParaRPr lang="en-GB" sz="2800" dirty="0"/>
            </a:p>
          </p:txBody>
        </p:sp>
      </p:grpSp>
      <p:cxnSp>
        <p:nvCxnSpPr>
          <p:cNvPr id="15" name="直線矢印コネクタ 14"/>
          <p:cNvCxnSpPr/>
          <p:nvPr/>
        </p:nvCxnSpPr>
        <p:spPr>
          <a:xfrm>
            <a:off x="3856857" y="3689289"/>
            <a:ext cx="2338820" cy="0"/>
          </a:xfrm>
          <a:prstGeom prst="straightConnector1">
            <a:avLst/>
          </a:prstGeom>
          <a:ln w="31750">
            <a:solidFill>
              <a:schemeClr val="accent5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 descr="%pptTeX&#10;\begin{document}&#10;\[&#10;  (\vec{A} \vdash X)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2" y="3465149"/>
            <a:ext cx="1118385" cy="422960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 flipV="1">
            <a:off x="6396403" y="3888109"/>
            <a:ext cx="1103724" cy="131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6414367" y="4970743"/>
            <a:ext cx="1085760" cy="8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187044" y="5013327"/>
            <a:ext cx="928256" cy="3945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endCxn id="52" idx="0"/>
          </p:cNvCxnSpPr>
          <p:nvPr/>
        </p:nvCxnSpPr>
        <p:spPr>
          <a:xfrm flipH="1">
            <a:off x="5824537" y="5014883"/>
            <a:ext cx="851954" cy="3929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 descr="%pptTeX&#10;\begin{document}&#10;\[&#10;  (\vec{A} \vdash\vec{B})&#10;\]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67" y="4556671"/>
            <a:ext cx="1085760" cy="422960"/>
          </a:xfrm>
          <a:prstGeom prst="rect">
            <a:avLst/>
          </a:prstGeom>
        </p:spPr>
      </p:pic>
      <p:cxnSp>
        <p:nvCxnSpPr>
          <p:cNvPr id="35" name="直線矢印コネクタ 34"/>
          <p:cNvCxnSpPr>
            <a:endCxn id="32" idx="0"/>
          </p:cNvCxnSpPr>
          <p:nvPr/>
        </p:nvCxnSpPr>
        <p:spPr>
          <a:xfrm>
            <a:off x="6957247" y="3963930"/>
            <a:ext cx="0" cy="5927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H="1">
            <a:off x="5817357" y="3990142"/>
            <a:ext cx="1123577" cy="502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6948265" y="3990142"/>
            <a:ext cx="1343680" cy="4907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下矢印 50"/>
          <p:cNvSpPr/>
          <p:nvPr/>
        </p:nvSpPr>
        <p:spPr>
          <a:xfrm>
            <a:off x="6853136" y="3955083"/>
            <a:ext cx="150337" cy="599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図 51" descr="%pptTeX&#10;\begin{document}&#10;\[&#10;  (\vec{A} \vdash B_1)&#10;\]&#10;\end{document}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84" y="5407832"/>
            <a:ext cx="1201905" cy="422960"/>
          </a:xfrm>
          <a:prstGeom prst="rect">
            <a:avLst/>
          </a:prstGeom>
        </p:spPr>
      </p:pic>
      <p:pic>
        <p:nvPicPr>
          <p:cNvPr id="54" name="図 53" descr="%pptTeX&#10;\begin{document}&#10;\[&#10;  (\vec{A} \vdash B_m)&#10;\]&#10;\end{document}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5403148"/>
            <a:ext cx="1291950" cy="422960"/>
          </a:xfrm>
          <a:prstGeom prst="rect">
            <a:avLst/>
          </a:prstGeom>
        </p:spPr>
      </p:pic>
      <p:cxnSp>
        <p:nvCxnSpPr>
          <p:cNvPr id="56" name="直線コネクタ 55"/>
          <p:cNvCxnSpPr/>
          <p:nvPr/>
        </p:nvCxnSpPr>
        <p:spPr>
          <a:xfrm flipV="1">
            <a:off x="5249939" y="5827745"/>
            <a:ext cx="1103724" cy="131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7522082" y="5826108"/>
            <a:ext cx="1256519" cy="1135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2710389" y="5171722"/>
            <a:ext cx="2381156" cy="439369"/>
          </a:xfrm>
          <a:prstGeom prst="straightConnector1">
            <a:avLst/>
          </a:prstGeom>
          <a:ln w="31750">
            <a:solidFill>
              <a:schemeClr val="accent5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V="1">
            <a:off x="2804762" y="5885731"/>
            <a:ext cx="4789146" cy="219702"/>
          </a:xfrm>
          <a:prstGeom prst="straightConnector1">
            <a:avLst/>
          </a:prstGeom>
          <a:ln w="31750">
            <a:solidFill>
              <a:schemeClr val="accent5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6646522" y="5449980"/>
            <a:ext cx="95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・・・</a:t>
            </a:r>
            <a:endParaRPr lang="en-GB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497604" y="4573918"/>
            <a:ext cx="95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・・・</a:t>
            </a:r>
            <a:endParaRPr lang="en-GB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852812" y="4580154"/>
            <a:ext cx="6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・・・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6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これまでのまとめ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直観主義論理に対応するゲームを構成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証明可能性 ⇔ 必勝戦略の存在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標準形の項 ⇔ 必勝戦略</a:t>
            </a:r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これまでのまとめ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直観主義論理に対応するゲームを構成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証明可能性 ⇔ 必勝戦略の存在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標準形の項 ⇔ 必勝戦略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ところが、</a:t>
            </a:r>
            <a:r>
              <a:rPr lang="ja-JP" altLang="en-US" dirty="0"/>
              <a:t>プログラム</a:t>
            </a:r>
            <a:r>
              <a:rPr lang="ja-JP" altLang="en-US" dirty="0" smtClean="0"/>
              <a:t>意味論</a:t>
            </a:r>
            <a:r>
              <a:rPr lang="ja-JP" altLang="en-US" dirty="0" smtClean="0"/>
              <a:t>としては不満</a:t>
            </a:r>
            <a:endParaRPr lang="en-US" altLang="ja-JP" dirty="0" smtClean="0"/>
          </a:p>
          <a:p>
            <a:pPr lvl="1"/>
            <a:r>
              <a:rPr lang="ja-JP" altLang="en-US" dirty="0"/>
              <a:t>プログラム</a:t>
            </a:r>
            <a:r>
              <a:rPr lang="ja-JP" altLang="en-US" dirty="0" smtClean="0"/>
              <a:t>は</a:t>
            </a:r>
            <a:r>
              <a:rPr lang="ja-JP" altLang="en-US" dirty="0" smtClean="0"/>
              <a:t>合成できる</a:t>
            </a:r>
            <a:endParaRPr lang="en-US" altLang="ja-JP" dirty="0" smtClean="0"/>
          </a:p>
          <a:p>
            <a:pPr lvl="3"/>
            <a:endParaRPr lang="en-US" altLang="ja-JP" dirty="0" smtClean="0"/>
          </a:p>
          <a:p>
            <a:pPr lvl="3"/>
            <a:endParaRPr lang="en-US" altLang="ja-JP" dirty="0"/>
          </a:p>
          <a:p>
            <a:pPr lvl="3"/>
            <a:endParaRPr lang="en-US" altLang="ja-JP" dirty="0" smtClean="0"/>
          </a:p>
          <a:p>
            <a:pPr lvl="3"/>
            <a:endParaRPr lang="en-US" altLang="ja-JP" dirty="0" smtClean="0"/>
          </a:p>
          <a:p>
            <a:pPr lvl="1"/>
            <a:r>
              <a:rPr lang="ja-JP" altLang="en-US" dirty="0" smtClean="0"/>
              <a:t>必勝戦略の合成は？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26</a:t>
            </a:fld>
            <a:endParaRPr lang="en-GB"/>
          </a:p>
        </p:txBody>
      </p:sp>
      <p:pic>
        <p:nvPicPr>
          <p:cNvPr id="7" name="図 6" descr="%pptTeX&#10;\begin{document}&#10;\[&#10;\dfrac{&#10;  \begin{array}{l}&#10;  \Gamma \vdash M : A \to B \\&#10;  \Gamma \vdash N : A&#10;  \end{array}&#10;}{&#10;  \Gamma \vdash M\,N : B&#10;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6" y="4391482"/>
            <a:ext cx="2522565" cy="1166880"/>
          </a:xfrm>
          <a:prstGeom prst="rect">
            <a:avLst/>
          </a:prstGeom>
        </p:spPr>
      </p:pic>
      <p:pic>
        <p:nvPicPr>
          <p:cNvPr id="8" name="図 7" descr="%pptTeX&#10;\begin{document}&#10;\[&#10;\dfrac{&#10;  \begin{array}{l}&#10;  x : A \vdash M : B \\&#10;  y : B \vdash N : C&#10;  \end{array}&#10;}{&#10;  x : A \vdash [N/y]M : C&#10;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60" y="4390206"/>
            <a:ext cx="2760075" cy="12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アウトライン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真偽を争うゲーム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dirty="0" smtClean="0"/>
              <a:t>一階算術 ・ 直観主義論理</a:t>
            </a:r>
            <a:endParaRPr lang="en-US" altLang="ja-JP" dirty="0" smtClean="0"/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アフィン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計算のゲーム意味論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AJM style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HO/N style</a:t>
            </a:r>
            <a:endParaRPr lang="en-US" dirty="0" smtClean="0"/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単純型付き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計算のゲーム意味論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AJM</a:t>
            </a:r>
            <a:r>
              <a:rPr lang="ja-JP" altLang="en-US" dirty="0" smtClean="0"/>
              <a:t> </a:t>
            </a:r>
            <a:r>
              <a:rPr lang="en-US" altLang="ja-JP" dirty="0" smtClean="0"/>
              <a:t>style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HO/N style</a:t>
            </a:r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en-US" dirty="0" smtClean="0"/>
              <a:t>PCF</a:t>
            </a:r>
            <a:r>
              <a:rPr lang="ja-JP" altLang="en-US" dirty="0" smtClean="0"/>
              <a:t>のゲーム意味論に向けて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27</a:t>
            </a:fld>
            <a:endParaRPr lang="en-GB"/>
          </a:p>
        </p:txBody>
      </p:sp>
      <p:sp>
        <p:nvSpPr>
          <p:cNvPr id="7" name="角丸四角形吹き出し 6"/>
          <p:cNvSpPr/>
          <p:nvPr/>
        </p:nvSpPr>
        <p:spPr>
          <a:xfrm>
            <a:off x="4208318" y="2026227"/>
            <a:ext cx="4761020" cy="550718"/>
          </a:xfrm>
          <a:prstGeom prst="wedgeRoundRectCallout">
            <a:avLst>
              <a:gd name="adj1" fmla="val -77422"/>
              <a:gd name="adj2" fmla="val 22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戦略の合成</a:t>
            </a:r>
            <a:endParaRPr lang="en-GB" sz="28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204853" y="3508666"/>
            <a:ext cx="4761020" cy="550718"/>
          </a:xfrm>
          <a:prstGeom prst="wedgeRoundRectCallout">
            <a:avLst>
              <a:gd name="adj1" fmla="val -77422"/>
              <a:gd name="adj2" fmla="val 22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複製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86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アフィン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計算の</a:t>
            </a:r>
            <a:r>
              <a:rPr lang="ja-JP" altLang="en-US" dirty="0" smtClean="0"/>
              <a:t>ゲーム意味論</a:t>
            </a:r>
            <a:r>
              <a:rPr lang="ja-JP" altLang="en-US" dirty="0" smtClean="0"/>
              <a:t>　</a:t>
            </a:r>
            <a:endParaRPr lang="en-GB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この節の概要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（先ほどのゲーム）</a:t>
            </a:r>
            <a:endParaRPr lang="en-US" altLang="ja-JP" dirty="0" smtClean="0"/>
          </a:p>
          <a:p>
            <a:r>
              <a:rPr lang="ja-JP" altLang="en-US" dirty="0" smtClean="0"/>
              <a:t>　　</a:t>
            </a:r>
            <a:r>
              <a:rPr lang="en-US" altLang="ja-JP" dirty="0" smtClean="0">
                <a:solidFill>
                  <a:srgbClr val="FF0000"/>
                </a:solidFill>
              </a:rPr>
              <a:t>+</a:t>
            </a:r>
            <a:r>
              <a:rPr lang="ja-JP" altLang="en-US" dirty="0" smtClean="0">
                <a:solidFill>
                  <a:srgbClr val="FF0000"/>
                </a:solidFill>
              </a:rPr>
              <a:t>（戦略の合成性）</a:t>
            </a: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-</a:t>
            </a:r>
            <a:r>
              <a:rPr lang="ja-JP" altLang="en-US" dirty="0" smtClean="0">
                <a:solidFill>
                  <a:srgbClr val="0070C0"/>
                </a:solidFill>
              </a:rPr>
              <a:t>（変数の複数回使用）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lvl="2"/>
            <a:endParaRPr lang="en-US" altLang="ja-JP" dirty="0"/>
          </a:p>
          <a:p>
            <a:pPr lvl="1"/>
            <a:r>
              <a:rPr lang="ja-JP" altLang="en-US" dirty="0" smtClean="0"/>
              <a:t>ゲームにもう少し構造を入れる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P</a:t>
            </a:r>
            <a:r>
              <a:rPr lang="ja-JP" altLang="en-US" dirty="0" smtClean="0"/>
              <a:t> と </a:t>
            </a:r>
            <a:r>
              <a:rPr lang="en-US" altLang="ja-JP" dirty="0" smtClean="0"/>
              <a:t>O </a:t>
            </a:r>
            <a:r>
              <a:rPr lang="ja-JP" altLang="en-US" dirty="0" smtClean="0"/>
              <a:t>によるメッセージの交換</a:t>
            </a:r>
            <a:endParaRPr lang="en-US" dirty="0"/>
          </a:p>
          <a:p>
            <a:pPr lvl="2"/>
            <a:endParaRPr lang="en-GB" dirty="0" smtClean="0"/>
          </a:p>
          <a:p>
            <a:pPr lvl="1"/>
            <a:r>
              <a:rPr lang="ja-JP" altLang="en-US" dirty="0" smtClean="0"/>
              <a:t>「変数のスコープ」の概念を扱うための工夫</a:t>
            </a:r>
            <a:endParaRPr lang="en-US" altLang="ja-JP" dirty="0" smtClean="0"/>
          </a:p>
          <a:p>
            <a:pPr lvl="2"/>
            <a:r>
              <a:rPr lang="en-US" dirty="0" smtClean="0"/>
              <a:t>AJM style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HO/N style</a:t>
            </a:r>
          </a:p>
          <a:p>
            <a:pPr lvl="2"/>
            <a:endParaRPr lang="en-US" dirty="0"/>
          </a:p>
          <a:p>
            <a:pPr lvl="1"/>
            <a:r>
              <a:rPr lang="ja-JP" altLang="en-US" dirty="0" smtClean="0"/>
              <a:t>「アフィン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計算」に制限した理由</a:t>
            </a:r>
            <a:endParaRPr lang="en-GB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4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ゲーム意味論とは・その特徴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プログラムの意味を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ふたりの対話</a:t>
                </a:r>
                <a:r>
                  <a:rPr lang="ja-JP" altLang="en-US" dirty="0" smtClean="0"/>
                  <a:t>と捉える</a:t>
                </a:r>
                <a:endParaRPr lang="en-US" altLang="ja-JP" dirty="0" smtClean="0"/>
              </a:p>
              <a:p>
                <a:pPr lvl="1"/>
                <a:r>
                  <a:rPr lang="en-US" dirty="0" err="1" smtClean="0"/>
                  <a:t>Prover</a:t>
                </a:r>
                <a:r>
                  <a:rPr lang="en-US" dirty="0" smtClean="0"/>
                  <a:t>-Skeptic Dialogue</a:t>
                </a:r>
              </a:p>
              <a:p>
                <a:pPr lvl="1"/>
                <a:r>
                  <a:rPr lang="en-US" dirty="0" smtClean="0"/>
                  <a:t>Term-Context Dialogue</a:t>
                </a:r>
                <a:endParaRPr lang="en-US" dirty="0"/>
              </a:p>
              <a:p>
                <a:pPr lvl="5"/>
                <a:endParaRPr lang="en-GB" dirty="0" smtClean="0"/>
              </a:p>
              <a:p>
                <a:r>
                  <a:rPr lang="ja-JP" altLang="en-US" dirty="0" smtClean="0"/>
                  <a:t>特徴</a:t>
                </a:r>
                <a:r>
                  <a:rPr lang="en-US" altLang="ja-JP" dirty="0" smtClean="0"/>
                  <a:t>: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Definability</a:t>
                </a:r>
              </a:p>
              <a:p>
                <a:pPr lvl="1"/>
                <a:r>
                  <a:rPr lang="ja-JP" altLang="en-US" dirty="0" smtClean="0"/>
                  <a:t>すべての戦略は、あるプログラムの意味である</a:t>
                </a:r>
                <a:endParaRPr lang="en-US" altLang="ja-JP" dirty="0"/>
              </a:p>
              <a:p>
                <a:pPr lvl="2"/>
                <a:r>
                  <a:rPr lang="en-US" dirty="0" smtClean="0"/>
                  <a:t>cf.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ja-JP" altLang="en-US" dirty="0" smtClean="0"/>
                  <a:t>に対する集合と関数による意味論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標準形の項と戦略が一対一対応</a:t>
                </a:r>
                <a:endParaRPr lang="en-US" altLang="ja-JP" dirty="0" smtClean="0"/>
              </a:p>
              <a:p>
                <a:pPr lvl="5"/>
                <a:endParaRPr lang="en-GB" dirty="0" smtClean="0"/>
              </a:p>
              <a:p>
                <a:r>
                  <a:rPr lang="ja-JP" altLang="en-US" dirty="0" smtClean="0"/>
                  <a:t>応用先： </a:t>
                </a:r>
                <a:r>
                  <a:rPr lang="en-US" altLang="ja-JP" dirty="0" smtClean="0"/>
                  <a:t>λ</a:t>
                </a:r>
                <a:r>
                  <a:rPr lang="ja-JP" altLang="en-US" dirty="0" smtClean="0"/>
                  <a:t>計算に関わる決定問題</a:t>
                </a:r>
                <a:endParaRPr lang="en-GB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95" t="-3545" b="-3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5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対象言語 </a:t>
            </a:r>
            <a:r>
              <a:rPr lang="en-US" altLang="ja-JP" dirty="0" smtClean="0"/>
              <a:t>--- </a:t>
            </a:r>
            <a:r>
              <a:rPr lang="ja-JP" altLang="en-US" dirty="0" smtClean="0"/>
              <a:t>アフィン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型</a:t>
            </a:r>
            <a:r>
              <a:rPr lang="en-US" altLang="ja-JP" dirty="0" smtClean="0"/>
              <a:t>: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ja-JP" altLang="en-US" dirty="0" smtClean="0"/>
              <a:t>項</a:t>
            </a:r>
            <a:r>
              <a:rPr lang="en-US" altLang="ja-JP" dirty="0" smtClean="0"/>
              <a:t>: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各変数は高々一度しか出現しない</a:t>
            </a:r>
            <a:r>
              <a:rPr lang="en-US" altLang="ja-JP" dirty="0" smtClean="0"/>
              <a:t> 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30</a:t>
            </a:fld>
            <a:endParaRPr lang="en-GB"/>
          </a:p>
        </p:txBody>
      </p:sp>
      <p:sp>
        <p:nvSpPr>
          <p:cNvPr id="9" name="角丸四角形吹き出し 8"/>
          <p:cNvSpPr/>
          <p:nvPr/>
        </p:nvSpPr>
        <p:spPr>
          <a:xfrm>
            <a:off x="2030001" y="2202872"/>
            <a:ext cx="3813462" cy="613064"/>
          </a:xfrm>
          <a:prstGeom prst="wedgeRoundRectCallout">
            <a:avLst>
              <a:gd name="adj1" fmla="val -7884"/>
              <a:gd name="adj2" fmla="val -113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基底型は１つに固定</a:t>
            </a:r>
            <a:endParaRPr lang="en-GB" sz="2800" dirty="0"/>
          </a:p>
        </p:txBody>
      </p:sp>
      <p:pic>
        <p:nvPicPr>
          <p:cNvPr id="10" name="図 9" descr="%pptTeX&#10;\begin{document}&#10;\[&#10;  M, N, \ldots ::= x \mid M\,N \mid \lambda x. M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99" y="3395035"/>
            <a:ext cx="5167801" cy="43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角丸四角形吹き出し 11"/>
              <p:cNvSpPr/>
              <p:nvPr/>
            </p:nvSpPr>
            <p:spPr>
              <a:xfrm>
                <a:off x="2848708" y="4204881"/>
                <a:ext cx="3813462" cy="613064"/>
              </a:xfrm>
              <a:prstGeom prst="wedgeRoundRectCallout">
                <a:avLst>
                  <a:gd name="adj1" fmla="val -7884"/>
                  <a:gd name="adj2" fmla="val -11350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fv</m:t>
                      </m:r>
                      <m:d>
                        <m:d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fv</m:t>
                      </m:r>
                      <m:d>
                        <m:d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角丸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708" y="4204881"/>
                <a:ext cx="3813462" cy="613064"/>
              </a:xfrm>
              <a:prstGeom prst="wedgeRoundRectCallout">
                <a:avLst>
                  <a:gd name="adj1" fmla="val -7884"/>
                  <a:gd name="adj2" fmla="val -113505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 descr="%pptTeX&#10;\begin{document}&#10;\[&#10;  A, B, \ldots ::= X \mid A \to B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10" y="1445554"/>
            <a:ext cx="4220045" cy="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メッセージの交換によるゲーム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例： 将棋の棋譜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31</a:t>
            </a:fld>
            <a:endParaRPr lang="en-GB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84201" y="2036619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 smtClean="0"/>
              <a:t>先手： 羽生善治 三冠</a:t>
            </a:r>
            <a:endParaRPr lang="en-GB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72280" y="2033154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 smtClean="0"/>
              <a:t>後手： 森内俊之 名人</a:t>
            </a:r>
            <a:endParaRPr lang="en-GB" sz="32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337955" y="2275609"/>
            <a:ext cx="4135581" cy="207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800490" y="1927059"/>
            <a:ext cx="140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1: </a:t>
            </a:r>
            <a:r>
              <a:rPr lang="ja-JP" altLang="en-US" dirty="0" smtClean="0"/>
              <a:t>▲７六歩</a:t>
            </a:r>
            <a:endParaRPr lang="en-GB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337955" y="2790579"/>
            <a:ext cx="4135581" cy="2078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800490" y="2442029"/>
            <a:ext cx="130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2: </a:t>
            </a:r>
            <a:r>
              <a:rPr lang="ja-JP" altLang="en-US" dirty="0" smtClean="0"/>
              <a:t>△８四歩</a:t>
            </a:r>
            <a:endParaRPr lang="en-GB" dirty="0"/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2337955" y="3307958"/>
            <a:ext cx="4135581" cy="207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800490" y="2959408"/>
            <a:ext cx="140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3: </a:t>
            </a:r>
            <a:r>
              <a:rPr lang="ja-JP" altLang="en-US" dirty="0" smtClean="0"/>
              <a:t>▲６八銀</a:t>
            </a:r>
            <a:endParaRPr lang="en-GB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337955" y="3822928"/>
            <a:ext cx="4135581" cy="2078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800490" y="3474378"/>
            <a:ext cx="130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4: </a:t>
            </a:r>
            <a:r>
              <a:rPr lang="ja-JP" altLang="en-US" dirty="0" smtClean="0"/>
              <a:t>△３四歩</a:t>
            </a:r>
            <a:endParaRPr lang="en-GB" dirty="0"/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2337955" y="4358680"/>
            <a:ext cx="4135581" cy="207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800490" y="4010130"/>
            <a:ext cx="140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5</a:t>
            </a:r>
            <a:r>
              <a:rPr lang="en-US" altLang="ja-JP" dirty="0" smtClean="0"/>
              <a:t>: </a:t>
            </a:r>
            <a:r>
              <a:rPr lang="ja-JP" altLang="en-US" dirty="0" smtClean="0"/>
              <a:t>▲６六歩</a:t>
            </a:r>
            <a:endParaRPr lang="en-GB" dirty="0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2337955" y="4873650"/>
            <a:ext cx="4135581" cy="2078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800490" y="4525100"/>
            <a:ext cx="130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6: </a:t>
            </a:r>
            <a:r>
              <a:rPr lang="ja-JP" altLang="en-US" dirty="0" smtClean="0"/>
              <a:t>△６二銀</a:t>
            </a:r>
            <a:endParaRPr lang="en-GB" dirty="0"/>
          </a:p>
        </p:txBody>
      </p:sp>
      <p:sp>
        <p:nvSpPr>
          <p:cNvPr id="25" name="テキスト ボックス 24"/>
          <p:cNvSpPr txBox="1"/>
          <p:nvPr/>
        </p:nvSpPr>
        <p:spPr>
          <a:xfrm rot="5400000">
            <a:off x="3857639" y="5306405"/>
            <a:ext cx="101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・・・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9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型が定めるメッセージ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(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O</a:t>
                </a:r>
                <a:r>
                  <a:rPr lang="ja-JP" altLang="en-US" dirty="0" smtClean="0"/>
                  <a:t>のメッセージ</a:t>
                </a:r>
                <a:r>
                  <a:rPr lang="en-US" altLang="ja-JP" dirty="0"/>
                  <a:t>)</a:t>
                </a:r>
                <a:r>
                  <a:rPr lang="ja-JP" altLang="en-US" dirty="0" smtClean="0"/>
                  <a:t>＝</a:t>
                </a:r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基底型の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反変</a:t>
                </a:r>
                <a:r>
                  <a:rPr lang="ja-JP" altLang="en-US" dirty="0" smtClean="0"/>
                  <a:t>な出現</a:t>
                </a:r>
                <a:r>
                  <a:rPr lang="en-US" altLang="ja-JP" dirty="0" smtClean="0"/>
                  <a:t>)</a:t>
                </a:r>
                <a:endParaRPr lang="en-GB" dirty="0"/>
              </a:p>
              <a:p>
                <a:r>
                  <a:rPr lang="en-GB" dirty="0"/>
                  <a:t>(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P</a:t>
                </a:r>
                <a:r>
                  <a:rPr lang="ja-JP" altLang="en-US" dirty="0" smtClean="0"/>
                  <a:t>のメッセージ</a:t>
                </a:r>
                <a:r>
                  <a:rPr lang="en-US" altLang="ja-JP" dirty="0"/>
                  <a:t>)</a:t>
                </a:r>
                <a:r>
                  <a:rPr lang="ja-JP" altLang="en-US" dirty="0" smtClean="0"/>
                  <a:t>＝</a:t>
                </a:r>
                <a:r>
                  <a:rPr lang="en-US" altLang="ja-JP" dirty="0"/>
                  <a:t>(</a:t>
                </a:r>
                <a:r>
                  <a:rPr lang="ja-JP" altLang="en-US" dirty="0" smtClean="0"/>
                  <a:t>基底型の</a:t>
                </a:r>
                <a:r>
                  <a:rPr lang="ja-JP" altLang="en-US" dirty="0" smtClean="0">
                    <a:solidFill>
                      <a:srgbClr val="0070C0"/>
                    </a:solidFill>
                  </a:rPr>
                  <a:t>共変</a:t>
                </a:r>
                <a:r>
                  <a:rPr lang="ja-JP" altLang="en-US" dirty="0" smtClean="0"/>
                  <a:t>な出現</a:t>
                </a:r>
                <a:r>
                  <a:rPr lang="en-US" altLang="ja-JP" dirty="0" smtClean="0"/>
                  <a:t>)</a:t>
                </a:r>
              </a:p>
              <a:p>
                <a:pPr lvl="1"/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例：</a:t>
                </a:r>
                <a:endParaRPr lang="en-US" altLang="ja-JP" dirty="0" smtClean="0"/>
              </a:p>
              <a:p>
                <a:pPr lvl="1"/>
                <a:endParaRPr lang="en-US" dirty="0"/>
              </a:p>
              <a:p>
                <a:pPr marL="201168" lvl="1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  <a:p>
                <a:pPr marL="201168" lvl="1" indent="0">
                  <a:buNone/>
                </a:pPr>
                <a:r>
                  <a:rPr lang="en-US" dirty="0" smtClean="0"/>
                  <a:t>	(O</a:t>
                </a:r>
                <a:r>
                  <a:rPr lang="ja-JP" altLang="en-US" dirty="0" smtClean="0"/>
                  <a:t>のメッセージ）＝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ja-JP" b="0" dirty="0" smtClean="0"/>
              </a:p>
              <a:p>
                <a:pPr marL="201168" lvl="1" indent="0">
                  <a:buNone/>
                </a:pPr>
                <a:r>
                  <a:rPr lang="en-GB" dirty="0" smtClean="0"/>
                  <a:t>	(P</a:t>
                </a:r>
                <a:r>
                  <a:rPr lang="ja-JP" altLang="en-US" dirty="0" smtClean="0"/>
                  <a:t>のメッセージ） ＝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11" t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32</a:t>
            </a:fld>
            <a:endParaRPr lang="en-GB"/>
          </a:p>
        </p:txBody>
      </p:sp>
      <p:sp>
        <p:nvSpPr>
          <p:cNvPr id="9" name="四角形吹き出し 8"/>
          <p:cNvSpPr/>
          <p:nvPr/>
        </p:nvSpPr>
        <p:spPr>
          <a:xfrm>
            <a:off x="2660074" y="3722354"/>
            <a:ext cx="5957698" cy="592282"/>
          </a:xfrm>
          <a:prstGeom prst="wedgeRectCallout">
            <a:avLst>
              <a:gd name="adj1" fmla="val -38123"/>
              <a:gd name="adj2" fmla="val -77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添え字は </a:t>
            </a:r>
            <a:r>
              <a:rPr lang="en-GB" sz="2400" dirty="0" smtClean="0"/>
              <a:t>X </a:t>
            </a:r>
            <a:r>
              <a:rPr lang="ja-JP" altLang="en-US" sz="2400" dirty="0" smtClean="0"/>
              <a:t>の異なる出現を区別するため</a:t>
            </a:r>
            <a:endParaRPr lang="en-GB" sz="2400" dirty="0"/>
          </a:p>
        </p:txBody>
      </p:sp>
      <p:pic>
        <p:nvPicPr>
          <p:cNvPr id="10" name="図 9" descr="%pptTeX&#10;\begin{document}&#10;\[&#10;  \bb{X_1}, \bb{X_2} \vdash (\rr{X_3} \to \rr{X_4} \to \bb{X_5}) \to \rr{X_6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76" y="3118491"/>
            <a:ext cx="5903495" cy="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項が定める戦略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)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dirty="0" smtClean="0"/>
              <a:t> 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33</a:t>
            </a:fld>
            <a:endParaRPr lang="en-GB"/>
          </a:p>
        </p:txBody>
      </p:sp>
      <p:pic>
        <p:nvPicPr>
          <p:cNvPr id="13" name="図 12" descr="%pptTeX&#10;\begin{document}&#10;\[&#10;  x_1 \colon \bb{X_1}, x_2 \colon \bb{X_2} \vdash \lambda f. x_1 \colon (\rr{X_3} \to \rr{X_4} \to \bb{X_5}) \to \rr{X_6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7" y="1304818"/>
            <a:ext cx="8559170" cy="435200"/>
          </a:xfrm>
          <a:prstGeom prst="rect">
            <a:avLst/>
          </a:prstGeom>
        </p:spPr>
      </p:pic>
      <p:pic>
        <p:nvPicPr>
          <p:cNvPr id="15" name="図 14" descr="%pptTeX&#10;\begin{document}&#10;\[&#10;  \rr{X_6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37" y="2634076"/>
            <a:ext cx="463275" cy="3689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484201" y="2431477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 smtClean="0"/>
              <a:t>後手： 項　　　　　</a:t>
            </a:r>
            <a:r>
              <a:rPr lang="en-US" altLang="ja-JP" sz="3200" dirty="0" smtClean="0"/>
              <a:t>.</a:t>
            </a:r>
            <a:endParaRPr lang="en-GB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76192" y="2431476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 smtClean="0"/>
              <a:t>先手： 呼び出し元</a:t>
            </a:r>
            <a:endParaRPr lang="en-GB" sz="3200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286000" y="3106885"/>
            <a:ext cx="4187536" cy="103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2286000" y="3823858"/>
            <a:ext cx="4187536" cy="3117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%pptTeX&#10;\begin{document}&#10;\[&#10;  \bb{X_1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44" y="3461758"/>
            <a:ext cx="451856" cy="3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項が定める戦略 </a:t>
            </a:r>
            <a:r>
              <a:rPr lang="en-US" altLang="ja-JP" dirty="0" smtClean="0"/>
              <a:t>(ii)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dirty="0" smtClean="0"/>
              <a:t> 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34</a:t>
            </a:fld>
            <a:endParaRPr lang="en-GB"/>
          </a:p>
        </p:txBody>
      </p:sp>
      <p:pic>
        <p:nvPicPr>
          <p:cNvPr id="15" name="図 14" descr="%pptTeX&#10;\begin{document}&#10;\[&#10;  \rr{X_6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37" y="2634076"/>
            <a:ext cx="463275" cy="3689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484201" y="2431477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/>
              <a:t>後手： 項　　　　　</a:t>
            </a:r>
            <a:r>
              <a:rPr lang="en-US" altLang="ja-JP" sz="3200" dirty="0"/>
              <a:t>.</a:t>
            </a:r>
            <a:endParaRPr lang="en-GB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76192" y="2431476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 smtClean="0"/>
              <a:t>先手： 呼び出し元</a:t>
            </a:r>
            <a:endParaRPr lang="en-GB" sz="3200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286000" y="3106885"/>
            <a:ext cx="4187536" cy="103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2286000" y="3823858"/>
            <a:ext cx="4187536" cy="3117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%pptTeX&#10;\begin{document}&#10;\[&#10;  x_1 \colon \bb{X_1}, x_2 \colon \bb{X_2} \vdash \lambda f. x_2 \colon (\rr{X_3} \to \rr{X_4} \to \bb{X_5}) \to \rr{X_6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7" y="1304818"/>
            <a:ext cx="8559170" cy="435200"/>
          </a:xfrm>
          <a:prstGeom prst="rect">
            <a:avLst/>
          </a:prstGeom>
        </p:spPr>
      </p:pic>
      <p:pic>
        <p:nvPicPr>
          <p:cNvPr id="8" name="図 7" descr="%pptTeX&#10;\begin{document}&#10;\[&#10;  \bb{X_2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44" y="3461758"/>
            <a:ext cx="460012" cy="3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項が定める戦略 </a:t>
            </a:r>
            <a:r>
              <a:rPr lang="en-US" altLang="ja-JP" dirty="0" smtClean="0"/>
              <a:t>(iii)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dirty="0" smtClean="0"/>
              <a:t> 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35</a:t>
            </a:fld>
            <a:endParaRPr lang="en-GB"/>
          </a:p>
        </p:txBody>
      </p:sp>
      <p:pic>
        <p:nvPicPr>
          <p:cNvPr id="15" name="図 14" descr="%pptTeX&#10;\begin{document}&#10;\[&#10;  \rr{X_6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37" y="2634076"/>
            <a:ext cx="463275" cy="368900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 flipV="1">
            <a:off x="2286000" y="3106885"/>
            <a:ext cx="4187536" cy="103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2286000" y="3823858"/>
            <a:ext cx="4187536" cy="3117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%pptTeX&#10;\begin{document}&#10;\[&#10;  x_1 \colon \bb{X_1}, x_2 \colon \bb{X_2} \vdash M \colon (\rr{X_3} \to \rr{X_4} \to \bb{X_5}) \to \rr{X_6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8" y="1304818"/>
            <a:ext cx="8027383" cy="435200"/>
          </a:xfrm>
          <a:prstGeom prst="rect">
            <a:avLst/>
          </a:prstGeom>
        </p:spPr>
      </p:pic>
      <p:pic>
        <p:nvPicPr>
          <p:cNvPr id="11" name="図 10" descr="%pptTeX&#10;\begin{document}&#10;\[&#10;  \bb{X_5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44" y="3461758"/>
            <a:ext cx="460012" cy="368900"/>
          </a:xfrm>
          <a:prstGeom prst="rect">
            <a:avLst/>
          </a:prstGeom>
        </p:spPr>
      </p:pic>
      <p:pic>
        <p:nvPicPr>
          <p:cNvPr id="18" name="図 17" descr="%pptTeX&#10;\begin{document}&#10;\[&#10;  M = \lambda f. f\,x_1\,x_2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01" y="1866714"/>
            <a:ext cx="2683407" cy="3961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484201" y="2431477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/>
              <a:t>後手： 項　　　　　</a:t>
            </a:r>
            <a:r>
              <a:rPr lang="en-US" altLang="ja-JP" sz="3200" dirty="0"/>
              <a:t>.</a:t>
            </a:r>
            <a:endParaRPr lang="en-GB" sz="3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76192" y="2431476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 smtClean="0"/>
              <a:t>先手： 呼び出し元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958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項が定める戦略 </a:t>
            </a:r>
            <a:r>
              <a:rPr lang="en-US" altLang="ja-JP" dirty="0" smtClean="0"/>
              <a:t>(iii)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dirty="0" smtClean="0"/>
              <a:t> 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36</a:t>
            </a:fld>
            <a:endParaRPr lang="en-GB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286000" y="3106885"/>
            <a:ext cx="4187536" cy="103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2286000" y="3823858"/>
            <a:ext cx="4187536" cy="3117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%pptTeX&#10;\begin{document}&#10;\[&#10;  x_1 \colon \bb{X_1}, x_2 \colon \bb{X_2} \vdash M \colon (\rr{X_3} \to \rr{X_4} \to \bb{X_5}) \to \rr{X_6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8" y="1304818"/>
            <a:ext cx="8027383" cy="435200"/>
          </a:xfrm>
          <a:prstGeom prst="rect">
            <a:avLst/>
          </a:prstGeom>
        </p:spPr>
      </p:pic>
      <p:pic>
        <p:nvPicPr>
          <p:cNvPr id="10" name="図 9" descr="%pptTeX&#10;\begin{document}&#10;\[&#10;  M = \lambda f. f\,x_1\,x_2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01" y="1866714"/>
            <a:ext cx="2683407" cy="396100"/>
          </a:xfrm>
          <a:prstGeom prst="rect">
            <a:avLst/>
          </a:prstGeom>
        </p:spPr>
      </p:pic>
      <p:pic>
        <p:nvPicPr>
          <p:cNvPr id="8" name="図 7" descr="%pptTeX&#10;\begin{document}&#10;\[&#10;  \rr{X_3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38" y="2634076"/>
            <a:ext cx="463275" cy="368900"/>
          </a:xfrm>
          <a:prstGeom prst="rect">
            <a:avLst/>
          </a:prstGeom>
        </p:spPr>
      </p:pic>
      <p:pic>
        <p:nvPicPr>
          <p:cNvPr id="12" name="図 11" descr="%pptTeX&#10;\begin{document}&#10;\[&#10;  \bb{X_1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44" y="3461758"/>
            <a:ext cx="451856" cy="362100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4167608" y="1740018"/>
            <a:ext cx="284713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946214" y="1650649"/>
                <a:ext cx="1459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 smtClean="0"/>
                  <a:t>の型</a:t>
                </a:r>
                <a:endParaRPr lang="en-GB" sz="28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214" y="1650649"/>
                <a:ext cx="1459955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7442" b="-26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1484201" y="2431477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/>
              <a:t>後手： 項　　　　　</a:t>
            </a:r>
            <a:r>
              <a:rPr lang="en-US" altLang="ja-JP" sz="3200" dirty="0"/>
              <a:t>.</a:t>
            </a:r>
            <a:endParaRPr lang="en-GB" sz="3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76192" y="2431476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 smtClean="0"/>
              <a:t>先手： 呼び出し元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139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項が定める戦略 </a:t>
            </a:r>
            <a:r>
              <a:rPr lang="en-US" altLang="ja-JP" dirty="0" smtClean="0"/>
              <a:t>(iii)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dirty="0" smtClean="0"/>
              <a:t> 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37</a:t>
            </a:fld>
            <a:endParaRPr lang="en-GB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286000" y="3106885"/>
            <a:ext cx="4187536" cy="103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2286000" y="3823858"/>
            <a:ext cx="4187536" cy="3117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%pptTeX&#10;\begin{document}&#10;\[&#10;  x_1 \colon \bb{X_1}, x_2 \colon \bb{X_2} \vdash M \colon (\rr{X_3} \to \rr{X_4} \to \bb{X_5}) \to \rr{X_6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8" y="1304818"/>
            <a:ext cx="8027383" cy="435200"/>
          </a:xfrm>
          <a:prstGeom prst="rect">
            <a:avLst/>
          </a:prstGeom>
        </p:spPr>
      </p:pic>
      <p:pic>
        <p:nvPicPr>
          <p:cNvPr id="24" name="図 23" descr="%pptTeX&#10;\begin{document}&#10;\[&#10;  M = \lambda f. f\,x_1\,x_2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01" y="1866714"/>
            <a:ext cx="2683407" cy="396100"/>
          </a:xfrm>
          <a:prstGeom prst="rect">
            <a:avLst/>
          </a:prstGeom>
        </p:spPr>
      </p:pic>
      <p:cxnSp>
        <p:nvCxnSpPr>
          <p:cNvPr id="25" name="直線コネクタ 24"/>
          <p:cNvCxnSpPr/>
          <p:nvPr/>
        </p:nvCxnSpPr>
        <p:spPr>
          <a:xfrm>
            <a:off x="4167608" y="1740018"/>
            <a:ext cx="284713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946214" y="1650649"/>
                <a:ext cx="1459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 smtClean="0"/>
                  <a:t>の型</a:t>
                </a:r>
                <a:endParaRPr lang="en-GB" sz="28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214" y="1650649"/>
                <a:ext cx="1459955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7442" b="-26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 descr="%pptTeX&#10;\begin{document}&#10;\[&#10;  \rr{X_4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37" y="2634076"/>
            <a:ext cx="466538" cy="362100"/>
          </a:xfrm>
          <a:prstGeom prst="rect">
            <a:avLst/>
          </a:prstGeom>
        </p:spPr>
      </p:pic>
      <p:pic>
        <p:nvPicPr>
          <p:cNvPr id="8" name="図 7" descr="%pptTeX&#10;\begin{document}&#10;\[&#10;  \bb{X_2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44" y="3461758"/>
            <a:ext cx="460012" cy="362100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484201" y="2431477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/>
              <a:t>後手： 項　　　　　</a:t>
            </a:r>
            <a:r>
              <a:rPr lang="en-US" altLang="ja-JP" sz="3200" dirty="0"/>
              <a:t>.</a:t>
            </a:r>
            <a:endParaRPr lang="en-GB" sz="3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76192" y="2431476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 smtClean="0"/>
              <a:t>先手： 呼び出し元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149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項が定める戦略 </a:t>
            </a:r>
            <a:r>
              <a:rPr lang="en-US" altLang="ja-JP" dirty="0" smtClean="0"/>
              <a:t>(iii)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dirty="0" smtClean="0"/>
              <a:t> 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38</a:t>
            </a:fld>
            <a:endParaRPr lang="en-GB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356667" y="5675393"/>
            <a:ext cx="4187536" cy="103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2324982" y="6141031"/>
            <a:ext cx="4187536" cy="3117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%pptTeX&#10;\begin{document}&#10;\[&#10;  x_1 \colon \bb{X_1}, x_2 \colon \bb{X_2} \vdash M \colon (\rr{X_3} \to \rr{X_4} \to \bb{X_5}) \to \rr{X_6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8" y="1304818"/>
            <a:ext cx="8027383" cy="435200"/>
          </a:xfrm>
          <a:prstGeom prst="rect">
            <a:avLst/>
          </a:prstGeom>
        </p:spPr>
      </p:pic>
      <p:pic>
        <p:nvPicPr>
          <p:cNvPr id="24" name="図 23" descr="%pptTeX&#10;\begin{document}&#10;\[&#10;  M = \lambda f. f\,x_1\,x_2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01" y="1866714"/>
            <a:ext cx="2683407" cy="396100"/>
          </a:xfrm>
          <a:prstGeom prst="rect">
            <a:avLst/>
          </a:prstGeom>
        </p:spPr>
      </p:pic>
      <p:cxnSp>
        <p:nvCxnSpPr>
          <p:cNvPr id="25" name="直線コネクタ 24"/>
          <p:cNvCxnSpPr/>
          <p:nvPr/>
        </p:nvCxnSpPr>
        <p:spPr>
          <a:xfrm>
            <a:off x="4167608" y="1740018"/>
            <a:ext cx="284713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946214" y="1650649"/>
                <a:ext cx="1459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 smtClean="0"/>
                  <a:t>の型</a:t>
                </a:r>
                <a:endParaRPr lang="en-GB" sz="28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214" y="1650649"/>
                <a:ext cx="1459955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7442" b="-26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 descr="%pptTeX&#10;\begin{document}&#10;\[&#10;  \rr{X_4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35" y="5304877"/>
            <a:ext cx="373230" cy="289680"/>
          </a:xfrm>
          <a:prstGeom prst="rect">
            <a:avLst/>
          </a:prstGeom>
        </p:spPr>
      </p:pic>
      <p:pic>
        <p:nvPicPr>
          <p:cNvPr id="8" name="図 7" descr="%pptTeX&#10;\begin{document}&#10;\[&#10;  \bb{X_2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45" y="5834621"/>
            <a:ext cx="368010" cy="289680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 flipV="1">
            <a:off x="2340825" y="2806867"/>
            <a:ext cx="4187536" cy="103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2309140" y="3272505"/>
            <a:ext cx="4187536" cy="3117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%pptTeX&#10;\begin{document}&#10;\[&#10;  \rr{X_6}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93" y="2436351"/>
            <a:ext cx="370620" cy="295120"/>
          </a:xfrm>
          <a:prstGeom prst="rect">
            <a:avLst/>
          </a:prstGeom>
        </p:spPr>
      </p:pic>
      <p:pic>
        <p:nvPicPr>
          <p:cNvPr id="11" name="図 10" descr="%pptTeX&#10;\begin{document}&#10;\[&#10;  \bb{X_5}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03" y="2966095"/>
            <a:ext cx="368010" cy="295120"/>
          </a:xfrm>
          <a:prstGeom prst="rect">
            <a:avLst/>
          </a:prstGeom>
        </p:spPr>
      </p:pic>
      <p:cxnSp>
        <p:nvCxnSpPr>
          <p:cNvPr id="27" name="直線矢印コネクタ 26"/>
          <p:cNvCxnSpPr/>
          <p:nvPr/>
        </p:nvCxnSpPr>
        <p:spPr>
          <a:xfrm flipV="1">
            <a:off x="2356667" y="4181713"/>
            <a:ext cx="4187536" cy="103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 flipV="1">
            <a:off x="2324982" y="4647351"/>
            <a:ext cx="4187536" cy="3117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%pptTeX&#10;\begin{document}&#10;\[&#10;  \rr{X_3}&#10;\]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35" y="3811197"/>
            <a:ext cx="370620" cy="295120"/>
          </a:xfrm>
          <a:prstGeom prst="rect">
            <a:avLst/>
          </a:prstGeom>
        </p:spPr>
      </p:pic>
      <p:pic>
        <p:nvPicPr>
          <p:cNvPr id="13" name="図 12" descr="%pptTeX&#10;\begin{document}&#10;\[&#10;  \bb{X_1}&#10;\]&#10;\end{document}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45" y="4340941"/>
            <a:ext cx="361485" cy="28968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484201" y="2431477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/>
              <a:t>後手： 項　　　　　</a:t>
            </a:r>
            <a:r>
              <a:rPr lang="en-US" altLang="ja-JP" sz="3200" dirty="0"/>
              <a:t>.</a:t>
            </a:r>
            <a:endParaRPr lang="en-GB" sz="3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76192" y="2431476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 smtClean="0"/>
              <a:t>先手： 呼び出し元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021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項が定める戦略 </a:t>
            </a:r>
            <a:r>
              <a:rPr lang="en-US" altLang="ja-JP" dirty="0" smtClean="0"/>
              <a:t>(vi)</a:t>
            </a:r>
            <a:endParaRPr lang="en-GB" dirty="0"/>
          </a:p>
        </p:txBody>
      </p:sp>
      <p:pic>
        <p:nvPicPr>
          <p:cNvPr id="8" name="コンテンツ プレースホルダー 7" descr="%pptTeX&#10;\begin{document}&#10;\[&#10;  g \colon (\bb{X_3} \to \bb{X_4} \to \rr{X_5}) \to \bb{X_6} \vdash N \colon \rr{X_7}&#10;\]&#10;\end{document}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9" y="1275748"/>
            <a:ext cx="6405920" cy="4352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39</a:t>
            </a:fld>
            <a:endParaRPr lang="en-GB"/>
          </a:p>
        </p:txBody>
      </p:sp>
      <p:pic>
        <p:nvPicPr>
          <p:cNvPr id="11" name="図 10" descr="%pptTeX&#10;\begin{document}&#10;\[&#10;  N = g\,(\lambda y_1 y_2. y_1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02" y="1866714"/>
            <a:ext cx="2897101" cy="435200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 flipV="1">
            <a:off x="2340825" y="2913194"/>
            <a:ext cx="4187536" cy="103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2309140" y="3378832"/>
            <a:ext cx="4187536" cy="3117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2356667" y="4181713"/>
            <a:ext cx="4187536" cy="103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 flipV="1">
            <a:off x="2324982" y="4647351"/>
            <a:ext cx="4187536" cy="31173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 descr="%pptTeX&#10;\begin{document}&#10;\[&#10;  \rr{X_7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93" y="2542678"/>
            <a:ext cx="377145" cy="295120"/>
          </a:xfrm>
          <a:prstGeom prst="rect">
            <a:avLst/>
          </a:prstGeom>
        </p:spPr>
      </p:pic>
      <p:pic>
        <p:nvPicPr>
          <p:cNvPr id="27" name="図 26" descr="%pptTeX&#10;\begin{document}&#10;\[&#10;  \bb{X_6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03" y="3072422"/>
            <a:ext cx="370620" cy="295120"/>
          </a:xfrm>
          <a:prstGeom prst="rect">
            <a:avLst/>
          </a:prstGeom>
        </p:spPr>
      </p:pic>
      <p:pic>
        <p:nvPicPr>
          <p:cNvPr id="28" name="図 27" descr="%pptTeX&#10;\begin{document}&#10;\[&#10;  \rr{X_5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35" y="3811197"/>
            <a:ext cx="368010" cy="295120"/>
          </a:xfrm>
          <a:prstGeom prst="rect">
            <a:avLst/>
          </a:prstGeom>
        </p:spPr>
      </p:pic>
      <p:pic>
        <p:nvPicPr>
          <p:cNvPr id="29" name="図 28" descr="%pptTeX&#10;\begin{document}&#10;\[&#10;  \bb{X_3}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45" y="4340941"/>
            <a:ext cx="370620" cy="29512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484201" y="2431477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/>
              <a:t>後手： 項　　　　　</a:t>
            </a:r>
            <a:r>
              <a:rPr lang="en-US" altLang="ja-JP" sz="3200" dirty="0"/>
              <a:t>.</a:t>
            </a:r>
            <a:endParaRPr lang="en-GB" sz="3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676192" y="2431476"/>
            <a:ext cx="677108" cy="387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 smtClean="0"/>
              <a:t>先手： 呼び出し元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29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ja-JP" altLang="en-US" dirty="0" smtClean="0"/>
                  <a:t>なんて簡単じゃ</a:t>
                </a:r>
                <a:r>
                  <a:rPr lang="ja-JP" altLang="en-US" dirty="0" err="1" smtClean="0"/>
                  <a:t>ん</a:t>
                </a:r>
                <a:r>
                  <a:rPr lang="ja-JP" altLang="en-US" dirty="0" smtClean="0"/>
                  <a:t>」と思う方へ</a:t>
                </a:r>
                <a:endParaRPr lang="en-GB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190" t="-2484" r="-971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高階マッチング問題：</a:t>
                </a:r>
                <a:endParaRPr lang="en-US" altLang="ja-JP" dirty="0" smtClean="0"/>
              </a:p>
              <a:p>
                <a:pPr lvl="1"/>
                <a:r>
                  <a:rPr lang="en-US" dirty="0" smtClean="0"/>
                  <a:t>Input: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ja-JP" altLang="en-US" dirty="0" smtClean="0"/>
                  <a:t>項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ja-JP" altLang="en-US" dirty="0" smtClean="0"/>
                  <a:t> と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Output: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ja-JP" altLang="en-US" dirty="0" smtClean="0"/>
                  <a:t>を満たす代入は存在するか</a:t>
                </a:r>
                <a:endParaRPr lang="en-US" altLang="ja-JP" dirty="0" smtClean="0"/>
              </a:p>
              <a:p>
                <a:pPr lvl="2"/>
                <a:r>
                  <a:rPr lang="ja-JP" altLang="en-US" dirty="0" smtClean="0"/>
                  <a:t>基底型が一種類なら決定可能 </a:t>
                </a:r>
                <a:r>
                  <a:rPr lang="en-US" altLang="ja-JP" dirty="0" smtClean="0"/>
                  <a:t>[C. </a:t>
                </a:r>
                <a:r>
                  <a:rPr lang="en-US" altLang="ja-JP" dirty="0" err="1" smtClean="0"/>
                  <a:t>Stirling</a:t>
                </a:r>
                <a:r>
                  <a:rPr lang="en-US" altLang="ja-JP" dirty="0" smtClean="0"/>
                  <a:t> 2007, 2009]</a:t>
                </a:r>
              </a:p>
              <a:p>
                <a:pPr lvl="2"/>
                <a:r>
                  <a:rPr lang="ja-JP" altLang="en-US" dirty="0" smtClean="0"/>
                  <a:t>基底型が複数種類の場合は未解決 </a:t>
                </a:r>
                <a:r>
                  <a:rPr lang="en-US" altLang="ja-JP" dirty="0" smtClean="0"/>
                  <a:t>(?)</a:t>
                </a:r>
              </a:p>
              <a:p>
                <a:pPr lvl="5"/>
                <a:endParaRPr lang="en-US" dirty="0"/>
              </a:p>
              <a:p>
                <a:r>
                  <a:rPr lang="en-GB" dirty="0" smtClean="0"/>
                  <a:t>Boehm</a:t>
                </a:r>
                <a:r>
                  <a:rPr lang="ja-JP" altLang="en-US" dirty="0" smtClean="0"/>
                  <a:t>木の等価性判定</a:t>
                </a:r>
                <a:r>
                  <a:rPr lang="en-US" altLang="ja-JP" dirty="0" smtClean="0"/>
                  <a:t>:</a:t>
                </a:r>
              </a:p>
              <a:p>
                <a:pPr lvl="1"/>
                <a:r>
                  <a:rPr lang="en-US" dirty="0" smtClean="0"/>
                  <a:t>Input:	2</a:t>
                </a:r>
                <a:r>
                  <a:rPr lang="ja-JP" altLang="en-US" dirty="0" smtClean="0"/>
                  <a:t>階の型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ja-JP" altLang="en-US" dirty="0" smtClean="0"/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ja-JP" altLang="en-US" dirty="0"/>
                  <a:t>項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ja-JP" altLang="en-US" dirty="0"/>
                  <a:t> と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 smtClean="0"/>
                  <a:t>Output:	</a:t>
                </a:r>
                <a:r>
                  <a:rPr lang="ja-JP" altLang="en-US" dirty="0" smtClean="0"/>
                  <a:t>ふたつの項の</a:t>
                </a:r>
                <a:r>
                  <a:rPr lang="en-US" altLang="ja-JP" dirty="0" smtClean="0"/>
                  <a:t>Boehm</a:t>
                </a:r>
                <a:r>
                  <a:rPr lang="ja-JP" altLang="en-US" dirty="0" smtClean="0"/>
                  <a:t>木は等価か</a:t>
                </a:r>
                <a:endParaRPr lang="en-US" altLang="ja-JP" dirty="0" smtClean="0"/>
              </a:p>
              <a:p>
                <a:pPr lvl="2"/>
                <a:r>
                  <a:rPr lang="ja-JP" altLang="en-US" dirty="0" smtClean="0"/>
                  <a:t>未解決（決定性プッシュダウンオートマトンの等価性より困難）</a:t>
                </a:r>
                <a:endParaRPr lang="en-GB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011" t="-3545" b="-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戦略の合成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628308" y="2459286"/>
            <a:ext cx="3617103" cy="365125"/>
          </a:xfrm>
        </p:spPr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40</a:t>
            </a:fld>
            <a:endParaRPr lang="en-GB"/>
          </a:p>
        </p:txBody>
      </p:sp>
      <p:pic>
        <p:nvPicPr>
          <p:cNvPr id="69" name="図 68" descr="%pptTeX&#10;\begin{document}&#10;\[&#10;  x_1 \colon \bb{X_1}, x_2 \colon \bb{X_2} \quad\vdash\quad (\rr{X_3} \to \rr{X_4} \to \bb{X_5}) \to \rr{X_6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8" y="1282656"/>
            <a:ext cx="6484546" cy="348160"/>
          </a:xfrm>
          <a:prstGeom prst="rect">
            <a:avLst/>
          </a:prstGeom>
        </p:spPr>
      </p:pic>
      <p:pic>
        <p:nvPicPr>
          <p:cNvPr id="72" name="コンテンツ プレースホルダー 71" descr="%pptTeX&#10;\begin{document}&#10;\[&#10;  g \colon (\bb{X_3} \to \bb{X_4} \to \rr{X_5}) \to \bb{X_6} \qquad\vdash\qquad \rr{X_7}&#10;\]&#10;\end{document}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9" y="1865539"/>
            <a:ext cx="5894686" cy="348160"/>
          </a:xfrm>
        </p:spPr>
      </p:pic>
      <p:sp>
        <p:nvSpPr>
          <p:cNvPr id="73" name="四角形吹き出し 72"/>
          <p:cNvSpPr/>
          <p:nvPr/>
        </p:nvSpPr>
        <p:spPr>
          <a:xfrm>
            <a:off x="1293902" y="2694128"/>
            <a:ext cx="1964840" cy="3526657"/>
          </a:xfrm>
          <a:prstGeom prst="wedgeRectCallout">
            <a:avLst>
              <a:gd name="adj1" fmla="val -4035"/>
              <a:gd name="adj2" fmla="val -784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図 74" descr="%pptTeX&#10;\begin{document}&#10;\[&#10;  \lambda f. f\,x_1\,x_2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22" y="4299016"/>
            <a:ext cx="1357200" cy="316880"/>
          </a:xfrm>
          <a:prstGeom prst="rect">
            <a:avLst/>
          </a:prstGeom>
        </p:spPr>
      </p:pic>
      <p:sp>
        <p:nvSpPr>
          <p:cNvPr id="76" name="四角形吹き出し 75"/>
          <p:cNvSpPr/>
          <p:nvPr/>
        </p:nvSpPr>
        <p:spPr>
          <a:xfrm>
            <a:off x="5407415" y="2676715"/>
            <a:ext cx="1964840" cy="3526657"/>
          </a:xfrm>
          <a:prstGeom prst="wedgeRectCallout">
            <a:avLst>
              <a:gd name="adj1" fmla="val 55195"/>
              <a:gd name="adj2" fmla="val -626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図 77" descr="%pptTeX&#10;\begin{document}&#10;\[&#10;  g\,(\lambda y_1 y_2. y_1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37" y="4265963"/>
            <a:ext cx="1590795" cy="348160"/>
          </a:xfrm>
          <a:prstGeom prst="rect">
            <a:avLst/>
          </a:prstGeom>
        </p:spPr>
      </p:pic>
      <p:cxnSp>
        <p:nvCxnSpPr>
          <p:cNvPr id="80" name="直線コネクタ 79"/>
          <p:cNvCxnSpPr/>
          <p:nvPr/>
        </p:nvCxnSpPr>
        <p:spPr>
          <a:xfrm>
            <a:off x="175687" y="1630816"/>
            <a:ext cx="648454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2778205" y="2213699"/>
            <a:ext cx="600391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V="1">
            <a:off x="7372255" y="3115339"/>
            <a:ext cx="1176322" cy="903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図 84" descr="%pptTeX&#10;\begin{document}&#10;\[&#10;  \rr{X_7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19" y="2739029"/>
            <a:ext cx="377145" cy="295120"/>
          </a:xfrm>
          <a:prstGeom prst="rect">
            <a:avLst/>
          </a:prstGeom>
        </p:spPr>
      </p:pic>
      <p:cxnSp>
        <p:nvCxnSpPr>
          <p:cNvPr id="88" name="直線矢印コネクタ 87"/>
          <p:cNvCxnSpPr/>
          <p:nvPr/>
        </p:nvCxnSpPr>
        <p:spPr>
          <a:xfrm flipH="1" flipV="1">
            <a:off x="3359889" y="3792846"/>
            <a:ext cx="914399" cy="136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図 92" descr="%pptTeX&#10;\begin{document}&#10;\[&#10;  \rr{X_6} / \bb{X_6}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06" y="3366563"/>
            <a:ext cx="935685" cy="348160"/>
          </a:xfrm>
          <a:prstGeom prst="rect">
            <a:avLst/>
          </a:prstGeom>
        </p:spPr>
      </p:pic>
      <p:cxnSp>
        <p:nvCxnSpPr>
          <p:cNvPr id="95" name="直線矢印コネクタ 94"/>
          <p:cNvCxnSpPr/>
          <p:nvPr/>
        </p:nvCxnSpPr>
        <p:spPr>
          <a:xfrm flipH="1" flipV="1">
            <a:off x="4289792" y="3806458"/>
            <a:ext cx="1005222" cy="7482"/>
          </a:xfrm>
          <a:prstGeom prst="straightConnector1">
            <a:avLst/>
          </a:prstGeom>
          <a:ln w="28575">
            <a:solidFill>
              <a:srgbClr val="0070C0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>
            <a:off x="4274288" y="4421016"/>
            <a:ext cx="102072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 flipH="1" flipV="1">
            <a:off x="3383726" y="4412965"/>
            <a:ext cx="906066" cy="9306"/>
          </a:xfrm>
          <a:prstGeom prst="straightConnector1">
            <a:avLst/>
          </a:prstGeom>
          <a:ln w="28575">
            <a:solidFill>
              <a:srgbClr val="0070C0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図 105" descr="%pptTeX&#10;\begin{document}&#10;\[&#10;  \bb{X_5} / \rr{X_5}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17" y="4039963"/>
            <a:ext cx="934380" cy="348160"/>
          </a:xfrm>
          <a:prstGeom prst="rect">
            <a:avLst/>
          </a:prstGeom>
        </p:spPr>
      </p:pic>
      <p:cxnSp>
        <p:nvCxnSpPr>
          <p:cNvPr id="107" name="直線矢印コネクタ 106"/>
          <p:cNvCxnSpPr/>
          <p:nvPr/>
        </p:nvCxnSpPr>
        <p:spPr>
          <a:xfrm flipH="1" flipV="1">
            <a:off x="3363429" y="5114834"/>
            <a:ext cx="914399" cy="136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/>
          <p:nvPr/>
        </p:nvCxnSpPr>
        <p:spPr>
          <a:xfrm flipH="1" flipV="1">
            <a:off x="4293332" y="5128446"/>
            <a:ext cx="1005222" cy="7482"/>
          </a:xfrm>
          <a:prstGeom prst="straightConnector1">
            <a:avLst/>
          </a:prstGeom>
          <a:ln w="28575">
            <a:solidFill>
              <a:srgbClr val="0070C0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図 109" descr="%pptTeX&#10;\begin{document}&#10;\[&#10;  \rr{X_3} / \bb{X_3}&#10;\]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47" y="4688551"/>
            <a:ext cx="935685" cy="348160"/>
          </a:xfrm>
          <a:prstGeom prst="rect">
            <a:avLst/>
          </a:prstGeom>
        </p:spPr>
      </p:pic>
      <p:cxnSp>
        <p:nvCxnSpPr>
          <p:cNvPr id="111" name="直線矢印コネクタ 110"/>
          <p:cNvCxnSpPr/>
          <p:nvPr/>
        </p:nvCxnSpPr>
        <p:spPr>
          <a:xfrm flipV="1">
            <a:off x="117580" y="5777020"/>
            <a:ext cx="1176322" cy="9031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図 112" descr="%pptTeX&#10;\begin{document}&#10;\[&#10;  \bb{X_1}&#10;\]&#10;\end{document}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4" y="5400710"/>
            <a:ext cx="361485" cy="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戦略の合成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628308" y="2459286"/>
            <a:ext cx="3617103" cy="365125"/>
          </a:xfrm>
        </p:spPr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41</a:t>
            </a:fld>
            <a:endParaRPr lang="en-GB"/>
          </a:p>
        </p:txBody>
      </p:sp>
      <p:pic>
        <p:nvPicPr>
          <p:cNvPr id="69" name="図 68" descr="%pptTeX&#10;\begin{document}&#10;\[&#10;  x_1 \colon \bb{X_1}, x_2 \colon \bb{X_2} \quad\vdash\quad (\rr{X_3} \to \rr{X_4} \to \bb{X_5}) \to \rr{X_6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8" y="1282656"/>
            <a:ext cx="6484546" cy="348160"/>
          </a:xfrm>
          <a:prstGeom prst="rect">
            <a:avLst/>
          </a:prstGeom>
        </p:spPr>
      </p:pic>
      <p:pic>
        <p:nvPicPr>
          <p:cNvPr id="72" name="コンテンツ プレースホルダー 71" descr="%pptTeX&#10;\begin{document}&#10;\[&#10;  g \colon (\bb{X_3} \to \bb{X_4} \to \rr{X_5}) \to \bb{X_6} \qquad\vdash\qquad \rr{X_7}&#10;\]&#10;\end{document}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9" y="1865539"/>
            <a:ext cx="5894686" cy="348160"/>
          </a:xfrm>
        </p:spPr>
      </p:pic>
      <p:sp>
        <p:nvSpPr>
          <p:cNvPr id="73" name="四角形吹き出し 72"/>
          <p:cNvSpPr/>
          <p:nvPr/>
        </p:nvSpPr>
        <p:spPr>
          <a:xfrm>
            <a:off x="1293902" y="2676716"/>
            <a:ext cx="1763067" cy="3544070"/>
          </a:xfrm>
          <a:prstGeom prst="wedgeRectCallout">
            <a:avLst>
              <a:gd name="adj1" fmla="val -4035"/>
              <a:gd name="adj2" fmla="val -784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図 74" descr="%pptTeX&#10;\begin{document}&#10;\[&#10;  \lambda f. f\,x_1\,x_2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22" y="4299016"/>
            <a:ext cx="1357200" cy="316880"/>
          </a:xfrm>
          <a:prstGeom prst="rect">
            <a:avLst/>
          </a:prstGeom>
        </p:spPr>
      </p:pic>
      <p:sp>
        <p:nvSpPr>
          <p:cNvPr id="76" name="四角形吹き出し 75"/>
          <p:cNvSpPr/>
          <p:nvPr/>
        </p:nvSpPr>
        <p:spPr>
          <a:xfrm>
            <a:off x="5407415" y="2676715"/>
            <a:ext cx="1964840" cy="3526657"/>
          </a:xfrm>
          <a:prstGeom prst="wedgeRectCallout">
            <a:avLst>
              <a:gd name="adj1" fmla="val 55195"/>
              <a:gd name="adj2" fmla="val -626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図 77" descr="%pptTeX&#10;\begin{document}&#10;\[&#10;  g\,(\lambda y_1 y_2. y_1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37" y="4265963"/>
            <a:ext cx="1590795" cy="348160"/>
          </a:xfrm>
          <a:prstGeom prst="rect">
            <a:avLst/>
          </a:prstGeom>
        </p:spPr>
      </p:pic>
      <p:cxnSp>
        <p:nvCxnSpPr>
          <p:cNvPr id="80" name="直線コネクタ 79"/>
          <p:cNvCxnSpPr/>
          <p:nvPr/>
        </p:nvCxnSpPr>
        <p:spPr>
          <a:xfrm>
            <a:off x="175687" y="1630816"/>
            <a:ext cx="648454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2778205" y="2213699"/>
            <a:ext cx="600391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V="1">
            <a:off x="7372255" y="3115339"/>
            <a:ext cx="1176322" cy="903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図 84" descr="%pptTeX&#10;\begin{document}&#10;\[&#10;  \rr{X_7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19" y="2739029"/>
            <a:ext cx="377145" cy="295120"/>
          </a:xfrm>
          <a:prstGeom prst="rect">
            <a:avLst/>
          </a:prstGeom>
        </p:spPr>
      </p:pic>
      <p:cxnSp>
        <p:nvCxnSpPr>
          <p:cNvPr id="111" name="直線矢印コネクタ 110"/>
          <p:cNvCxnSpPr/>
          <p:nvPr/>
        </p:nvCxnSpPr>
        <p:spPr>
          <a:xfrm flipV="1">
            <a:off x="117580" y="5777020"/>
            <a:ext cx="1176322" cy="9031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図 112" descr="%pptTeX&#10;\begin{document}&#10;\[&#10;  \bb{X_1}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4" y="5400710"/>
            <a:ext cx="361485" cy="28968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293902" y="2676715"/>
            <a:ext cx="6078353" cy="3544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図 8" descr="%pptTeX&#10;\begin{document}&#10;\begin{align*}&#10;  &amp; [M/g] N \\&#10;  &amp;= [(\lambda f. f\,x_1\,x_2)/g](g\,(\lambda y_1 y_2. y_1)) \\&#10;  &amp;\longrightarrow^*_{\beta} x_1&#10;\end{align*}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39" y="3556376"/>
            <a:ext cx="5520153" cy="17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素朴なアプローチ </a:t>
            </a:r>
            <a:r>
              <a:rPr lang="en-US" altLang="ja-JP" dirty="0" smtClean="0"/>
              <a:t>--- </a:t>
            </a:r>
            <a:r>
              <a:rPr lang="ja-JP" altLang="en-US" dirty="0" smtClean="0"/>
              <a:t>ゲームの定義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ゲーム</a:t>
            </a:r>
            <a:r>
              <a:rPr lang="en-US" altLang="ja-JP" dirty="0" smtClean="0"/>
              <a:t>: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       : P </a:t>
            </a:r>
            <a:r>
              <a:rPr lang="ja-JP" altLang="en-US" dirty="0" smtClean="0"/>
              <a:t>のメッセージ（</a:t>
            </a:r>
            <a:r>
              <a:rPr lang="en-US" altLang="ja-JP" dirty="0" smtClean="0">
                <a:solidFill>
                  <a:srgbClr val="FF0000"/>
                </a:solidFill>
              </a:rPr>
              <a:t>P-move</a:t>
            </a:r>
            <a:r>
              <a:rPr lang="ja-JP" altLang="en-US" dirty="0" smtClean="0"/>
              <a:t>）の集合</a:t>
            </a:r>
            <a:endParaRPr lang="en-US" altLang="ja-JP" dirty="0" smtClean="0"/>
          </a:p>
          <a:p>
            <a:pPr lvl="1"/>
            <a:r>
              <a:rPr lang="ja-JP" altLang="en-US" dirty="0"/>
              <a:t> </a:t>
            </a:r>
            <a:r>
              <a:rPr lang="ja-JP" altLang="en-US" dirty="0" smtClean="0"/>
              <a:t>       </a:t>
            </a:r>
            <a:r>
              <a:rPr lang="en-US" altLang="ja-JP" dirty="0" smtClean="0"/>
              <a:t>: O </a:t>
            </a:r>
            <a:r>
              <a:rPr lang="ja-JP" altLang="en-US" dirty="0" smtClean="0"/>
              <a:t>のメッセージ（</a:t>
            </a:r>
            <a:r>
              <a:rPr lang="en-US" altLang="ja-JP" dirty="0" smtClean="0">
                <a:solidFill>
                  <a:srgbClr val="FF0000"/>
                </a:solidFill>
              </a:rPr>
              <a:t>O-move</a:t>
            </a:r>
            <a:r>
              <a:rPr lang="ja-JP" altLang="en-US" dirty="0" smtClean="0"/>
              <a:t>）の集合</a:t>
            </a:r>
            <a:endParaRPr lang="en-US" altLang="ja-JP" dirty="0" smtClean="0"/>
          </a:p>
          <a:p>
            <a:pPr lvl="1"/>
            <a:r>
              <a:rPr lang="en-US" altLang="ja-JP" dirty="0"/>
              <a:t> </a:t>
            </a:r>
            <a:endParaRPr lang="en-US" altLang="ja-JP" dirty="0" smtClean="0"/>
          </a:p>
          <a:p>
            <a:pPr lvl="5"/>
            <a:endParaRPr lang="en-US" altLang="ja-JP" dirty="0" smtClean="0"/>
          </a:p>
          <a:p>
            <a:pPr lvl="1"/>
            <a:r>
              <a:rPr lang="en-US" altLang="ja-JP" dirty="0"/>
              <a:t> </a:t>
            </a:r>
            <a:endParaRPr lang="en-US" altLang="ja-JP" dirty="0" smtClean="0"/>
          </a:p>
          <a:p>
            <a:pPr lvl="4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42</a:t>
            </a:fld>
            <a:endParaRPr lang="en-GB"/>
          </a:p>
        </p:txBody>
      </p:sp>
      <p:pic>
        <p:nvPicPr>
          <p:cNvPr id="7" name="図 6" descr="%pptTeX&#10;\begin{document}&#10;\[&#10;  G = (\mathcal{M}_\PP, \mathcal{M}_\OO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06" y="1371815"/>
            <a:ext cx="2993214" cy="470016"/>
          </a:xfrm>
          <a:prstGeom prst="rect">
            <a:avLst/>
          </a:prstGeom>
        </p:spPr>
      </p:pic>
      <p:pic>
        <p:nvPicPr>
          <p:cNvPr id="8" name="図 7" descr="%pptTeX&#10;\begin{document}&#10;\[&#10;  \mathcal{M}_{\PP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9" y="1955263"/>
            <a:ext cx="538965" cy="297840"/>
          </a:xfrm>
          <a:prstGeom prst="rect">
            <a:avLst/>
          </a:prstGeom>
        </p:spPr>
      </p:pic>
      <p:pic>
        <p:nvPicPr>
          <p:cNvPr id="9" name="図 8" descr="%pptTeX&#10;\begin{document}&#10;\[&#10;  \mathcal{M}_{\OO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9" y="2478399"/>
            <a:ext cx="562455" cy="303280"/>
          </a:xfrm>
          <a:prstGeom prst="rect">
            <a:avLst/>
          </a:prstGeom>
        </p:spPr>
      </p:pic>
      <p:pic>
        <p:nvPicPr>
          <p:cNvPr id="10" name="図 9" descr="%pptTeX&#10;\begin{document}&#10;\[&#10;  \mathcal{M} = \mathcal{M}_{\PP} + \mathcal{M}_{\OO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1" y="2979212"/>
            <a:ext cx="2375100" cy="303280"/>
          </a:xfrm>
          <a:prstGeom prst="rect">
            <a:avLst/>
          </a:prstGeom>
        </p:spPr>
      </p:pic>
      <p:pic>
        <p:nvPicPr>
          <p:cNvPr id="14" name="図 13" descr="%pptTeX&#10;\begin{document}&#10;\[&#10;  \mathcal{M}^{\star} = \Bigg\{ m_1 m_2 \dots m_k&#10;  ~\Bigg|~&#10;  \begin{array}{l}&#10;  a_1, a_3, \dots \in \mathcal{M}_{\OO} \\&#10;  a_2, a_4, \dots \in \mathcal{M}_{\PP} \\&#10;  \forall i,j. (i \neq j) \Rightarrow a_i \neq a_j&#10;  \end{array}&#10;  \Bigg\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0" y="3353500"/>
            <a:ext cx="6949126" cy="1183200"/>
          </a:xfrm>
          <a:prstGeom prst="rect">
            <a:avLst/>
          </a:prstGeom>
        </p:spPr>
      </p:pic>
      <p:sp>
        <p:nvSpPr>
          <p:cNvPr id="17" name="角丸四角形吹き出し 16"/>
          <p:cNvSpPr/>
          <p:nvPr/>
        </p:nvSpPr>
        <p:spPr>
          <a:xfrm>
            <a:off x="6381742" y="4675909"/>
            <a:ext cx="2587596" cy="550718"/>
          </a:xfrm>
          <a:prstGeom prst="wedgeRoundRectCallout">
            <a:avLst>
              <a:gd name="adj1" fmla="val -68218"/>
              <a:gd name="adj2" fmla="val 20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最後が </a:t>
            </a:r>
            <a:r>
              <a:rPr lang="en-US" altLang="ja-JP" sz="2800" dirty="0"/>
              <a:t>O</a:t>
            </a:r>
            <a:r>
              <a:rPr lang="en-US" altLang="ja-JP" sz="2800" dirty="0" smtClean="0"/>
              <a:t>-move</a:t>
            </a:r>
            <a:endParaRPr lang="en-GB" sz="2800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6381742" y="5497651"/>
            <a:ext cx="2587596" cy="550718"/>
          </a:xfrm>
          <a:prstGeom prst="wedgeRoundRectCallout">
            <a:avLst>
              <a:gd name="adj1" fmla="val -67817"/>
              <a:gd name="adj2" fmla="val -205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最後が </a:t>
            </a:r>
            <a:r>
              <a:rPr lang="en-US" altLang="ja-JP" sz="2800" dirty="0" smtClean="0"/>
              <a:t>P-move</a:t>
            </a:r>
            <a:endParaRPr lang="en-GB" sz="2800" dirty="0"/>
          </a:p>
        </p:txBody>
      </p:sp>
      <p:pic>
        <p:nvPicPr>
          <p:cNvPr id="20" name="図 19" descr="%pptTeX&#10;\begin{document}&#10;\begin{align*}&#10;  \mathcal{M}^{\star \mathrm{odd}}&#10;  &amp;= \{ s \in \mathcal{M}^{\star} \mid \textrm{\(|s|\) is odd } \} \\&#10;%&#10;  \mathcal{M}^{\star \mathrm{even}}&#10;  &amp;= \{ s \in \mathcal{M}^{\star} \mid \textrm{\(|s|\) is even } \}&#10;\end{align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96" y="4830361"/>
            <a:ext cx="4614483" cy="8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先ほどまでのゲームとの対応</a:t>
            </a:r>
            <a:endParaRPr lang="en-GB" dirty="0"/>
          </a:p>
        </p:txBody>
      </p:sp>
      <p:pic>
        <p:nvPicPr>
          <p:cNvPr id="7" name="コンテンツ プレースホルダー 6" descr="%pptTeX&#10;\begin{document}&#10;\[&#10;  \mathcal{G} = (V_{\PP}, V_{\OO}, E, v_0)&#10;\]&#10;\end{document}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3" y="1383209"/>
            <a:ext cx="3643039" cy="487424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43</a:t>
            </a:fld>
            <a:endParaRPr lang="en-GB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87136" y="5532913"/>
            <a:ext cx="6629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※</a:t>
            </a:r>
            <a:r>
              <a:rPr lang="ja-JP" altLang="en-US" sz="2400" dirty="0" smtClean="0"/>
              <a:t> 実は、後で見るように、このゲームは大きすぎる</a:t>
            </a:r>
            <a:endParaRPr lang="en-GB" sz="2400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4340640" y="1870633"/>
            <a:ext cx="2587596" cy="550718"/>
          </a:xfrm>
          <a:prstGeom prst="wedgeRoundRectCallout">
            <a:avLst>
              <a:gd name="adj1" fmla="val -82273"/>
              <a:gd name="adj2" fmla="val 20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最後が </a:t>
            </a:r>
            <a:r>
              <a:rPr lang="en-US" altLang="ja-JP" sz="2800" dirty="0"/>
              <a:t>O</a:t>
            </a:r>
            <a:r>
              <a:rPr lang="en-US" altLang="ja-JP" sz="2800" dirty="0" smtClean="0"/>
              <a:t>-move</a:t>
            </a:r>
            <a:endParaRPr lang="en-GB" sz="2800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4340640" y="2692375"/>
            <a:ext cx="2587596" cy="550718"/>
          </a:xfrm>
          <a:prstGeom prst="wedgeRoundRectCallout">
            <a:avLst>
              <a:gd name="adj1" fmla="val -82273"/>
              <a:gd name="adj2" fmla="val -31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最後が </a:t>
            </a:r>
            <a:r>
              <a:rPr lang="en-US" altLang="ja-JP" sz="2800" dirty="0" smtClean="0"/>
              <a:t>P-move</a:t>
            </a:r>
            <a:endParaRPr lang="en-GB" sz="2800" dirty="0"/>
          </a:p>
        </p:txBody>
      </p:sp>
      <p:pic>
        <p:nvPicPr>
          <p:cNvPr id="15" name="図 14" descr="%pptTeX&#10;\begin{document}&#10;\begin{align*}&#10;  V_{\PP} &amp;= \mathcal{M}^{\star \mathrm{odd}} \\&#10;  V_{\OO} &amp;= \mathcal{M}^{\star \mathrm{even}} \\&#10;  E &amp;= \{ (s, sa) \mid sa \in \mathcal{M}^{\star} \} \\&#10;  v_0 &amp;= \epsilon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81" y="2081863"/>
            <a:ext cx="4419057" cy="23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素朴なアプローチ</a:t>
            </a:r>
            <a:r>
              <a:rPr lang="en-US" altLang="ja-JP" dirty="0"/>
              <a:t> </a:t>
            </a:r>
            <a:r>
              <a:rPr lang="en-US" altLang="ja-JP" dirty="0" smtClean="0"/>
              <a:t>--- </a:t>
            </a:r>
            <a:r>
              <a:rPr lang="ja-JP" altLang="en-US" dirty="0" smtClean="0"/>
              <a:t>型の解釈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型 </a:t>
            </a:r>
            <a:r>
              <a:rPr lang="en-US" altLang="ja-JP" dirty="0" smtClean="0"/>
              <a:t>A </a:t>
            </a:r>
            <a:r>
              <a:rPr lang="ja-JP" altLang="en-US" dirty="0" smtClean="0"/>
              <a:t>に対して、                             を次で定義</a:t>
            </a:r>
            <a:endParaRPr lang="en-US" altLang="ja-JP" dirty="0" smtClean="0"/>
          </a:p>
          <a:p>
            <a:pPr lvl="1"/>
            <a:r>
              <a:rPr lang="en-US" dirty="0" smtClean="0"/>
              <a:t>        = (A</a:t>
            </a:r>
            <a:r>
              <a:rPr lang="ja-JP" altLang="en-US" dirty="0" smtClean="0"/>
              <a:t>における基底型の反変な出現の集合</a:t>
            </a:r>
            <a:r>
              <a:rPr lang="en-US" altLang="ja-JP" dirty="0" smtClean="0"/>
              <a:t>)</a:t>
            </a:r>
            <a:endParaRPr lang="en-US" dirty="0"/>
          </a:p>
          <a:p>
            <a:pPr lvl="1"/>
            <a:r>
              <a:rPr lang="en-GB" dirty="0" smtClean="0"/>
              <a:t>        = </a:t>
            </a:r>
            <a:r>
              <a:rPr lang="en-US" dirty="0"/>
              <a:t>(A</a:t>
            </a:r>
            <a:r>
              <a:rPr lang="ja-JP" altLang="en-US" dirty="0"/>
              <a:t>における基底型</a:t>
            </a:r>
            <a:r>
              <a:rPr lang="ja-JP" altLang="en-US" dirty="0" smtClean="0"/>
              <a:t>の</a:t>
            </a:r>
            <a:r>
              <a:rPr lang="ja-JP" altLang="en-US" dirty="0"/>
              <a:t>共変</a:t>
            </a:r>
            <a:r>
              <a:rPr lang="ja-JP" altLang="en-US" dirty="0" smtClean="0"/>
              <a:t>な</a:t>
            </a:r>
            <a:r>
              <a:rPr lang="ja-JP" altLang="en-US" dirty="0"/>
              <a:t>出現の集合</a:t>
            </a:r>
            <a:r>
              <a:rPr lang="en-US" altLang="ja-JP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ja-JP" altLang="en-US" dirty="0" smtClean="0"/>
              <a:t>例：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44</a:t>
            </a:fld>
            <a:endParaRPr lang="en-GB"/>
          </a:p>
        </p:txBody>
      </p:sp>
      <p:pic>
        <p:nvPicPr>
          <p:cNvPr id="7" name="図 6" descr="%pptTeX&#10;\begin{document}&#10;\[&#10;  G_{A} = (\mathcal{M}_{\PP}^A, \mathcal{M}_{\OO}^{A}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9" y="1361424"/>
            <a:ext cx="2786893" cy="459816"/>
          </a:xfrm>
          <a:prstGeom prst="rect">
            <a:avLst/>
          </a:prstGeom>
        </p:spPr>
      </p:pic>
      <p:pic>
        <p:nvPicPr>
          <p:cNvPr id="8" name="図 7" descr="%pptTeX&#10;\begin{document}&#10;\[&#10;  \mathcal{M}_{\PP}^{A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5" y="1913007"/>
            <a:ext cx="561150" cy="395760"/>
          </a:xfrm>
          <a:prstGeom prst="rect">
            <a:avLst/>
          </a:prstGeom>
        </p:spPr>
      </p:pic>
      <p:pic>
        <p:nvPicPr>
          <p:cNvPr id="9" name="図 8" descr="%pptTeX&#10;\begin{document}&#10;\[&#10;  \mathcal{M}_{\OO}^{A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0" y="2441606"/>
            <a:ext cx="562455" cy="399840"/>
          </a:xfrm>
          <a:prstGeom prst="rect">
            <a:avLst/>
          </a:prstGeom>
        </p:spPr>
      </p:pic>
      <p:sp>
        <p:nvSpPr>
          <p:cNvPr id="11" name="フローチャート: 代替処理 10"/>
          <p:cNvSpPr/>
          <p:nvPr/>
        </p:nvSpPr>
        <p:spPr>
          <a:xfrm>
            <a:off x="3559448" y="2941617"/>
            <a:ext cx="5409890" cy="74304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A</a:t>
            </a:r>
            <a:r>
              <a:rPr lang="ja-JP" altLang="en-US" sz="2800" dirty="0" smtClean="0"/>
              <a:t>の構造に関する帰納法で定義</a:t>
            </a:r>
            <a:endParaRPr lang="en-GB" sz="2800" dirty="0"/>
          </a:p>
        </p:txBody>
      </p:sp>
      <p:pic>
        <p:nvPicPr>
          <p:cNvPr id="13" name="図 12" descr="%pptTeX&#10;\begin{document}&#10;\[&#10;  A = \bb{X_1} \to \bb{X_2} \to (\rr{X_3} \to \rr{X_4} \to \bb{X_5}) \to \rr{X_6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5" y="4131084"/>
            <a:ext cx="7379776" cy="435200"/>
          </a:xfrm>
          <a:prstGeom prst="rect">
            <a:avLst/>
          </a:prstGeom>
        </p:spPr>
      </p:pic>
      <p:pic>
        <p:nvPicPr>
          <p:cNvPr id="14" name="図 13" descr="%pptTeX&#10;\begin{document}&#10;\[&#10;  \mathcal{M}_{\PP}^{A} = \{ \bb{X_1}, \bb{X_2}, \bb{X_5} \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20" y="4684103"/>
            <a:ext cx="3534919" cy="496400"/>
          </a:xfrm>
          <a:prstGeom prst="rect">
            <a:avLst/>
          </a:prstGeom>
        </p:spPr>
      </p:pic>
      <p:pic>
        <p:nvPicPr>
          <p:cNvPr id="15" name="図 14" descr="%pptTeX&#10;\begin{document}&#10;\[&#10;  \mathcal{M}_{\OO}^{A} = \{ \rr{X_3}, \rr{X_4}, \rr{X_6} \}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20" y="5298322"/>
            <a:ext cx="3543076" cy="4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素朴なアプローチ </a:t>
            </a:r>
            <a:r>
              <a:rPr lang="en-US" altLang="ja-JP" dirty="0" smtClean="0"/>
              <a:t>--- </a:t>
            </a:r>
            <a:r>
              <a:rPr lang="ja-JP" altLang="en-US" dirty="0" smtClean="0"/>
              <a:t>戦略の定義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（</a:t>
            </a:r>
            <a:r>
              <a:rPr lang="en-US" altLang="ja-JP" dirty="0" smtClean="0"/>
              <a:t>P</a:t>
            </a:r>
            <a:r>
              <a:rPr lang="ja-JP" altLang="en-US" dirty="0" smtClean="0"/>
              <a:t>の）戦略とは                    で次を満たすもの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決定性</a:t>
            </a:r>
            <a:r>
              <a:rPr lang="en-US" altLang="ja-JP" dirty="0" smtClean="0"/>
              <a:t>:</a:t>
            </a:r>
          </a:p>
          <a:p>
            <a:pPr lvl="1"/>
            <a:r>
              <a:rPr lang="ja-JP" altLang="en-US" dirty="0" smtClean="0"/>
              <a:t>全域性</a:t>
            </a:r>
            <a:r>
              <a:rPr lang="en-US" altLang="ja-JP" dirty="0" smtClean="0"/>
              <a:t>:</a:t>
            </a:r>
            <a:endParaRPr lang="en-US" dirty="0" smtClean="0"/>
          </a:p>
          <a:p>
            <a:pPr lvl="1"/>
            <a:endParaRPr lang="en-US" b="0" i="1" dirty="0" smtClean="0">
              <a:latin typeface="Cambria Math" panose="02040503050406030204" pitchFamily="18" charset="0"/>
            </a:endParaRPr>
          </a:p>
          <a:p>
            <a:r>
              <a:rPr lang="ja-JP" altLang="en-US" dirty="0" smtClean="0"/>
              <a:t>戦略は部分関数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を与える</a:t>
            </a:r>
            <a:endParaRPr lang="en-US" dirty="0" smtClean="0"/>
          </a:p>
          <a:p>
            <a:endParaRPr lang="en-GB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45</a:t>
            </a:fld>
            <a:endParaRPr lang="en-GB"/>
          </a:p>
        </p:txBody>
      </p:sp>
      <p:pic>
        <p:nvPicPr>
          <p:cNvPr id="18" name="図 17" descr="%pptTeX&#10;\begin{document}&#10;\[&#10;  \sigma \subseteq \mathcal{M}^{\star \mathrm{even}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47" y="1406616"/>
            <a:ext cx="1839920" cy="351900"/>
          </a:xfrm>
          <a:prstGeom prst="rect">
            <a:avLst/>
          </a:prstGeom>
        </p:spPr>
      </p:pic>
      <p:pic>
        <p:nvPicPr>
          <p:cNvPr id="20" name="図 19" descr="%pptTeX&#10;\begin{document}&#10;\[&#10;  s \rr{a} \bb{b}, s \rr{a} \bb{b'} \in \sigma \Rightarrow \bb{b} = \bb{b'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22" y="2425943"/>
            <a:ext cx="3487743" cy="391000"/>
          </a:xfrm>
          <a:prstGeom prst="rect">
            <a:avLst/>
          </a:prstGeom>
        </p:spPr>
      </p:pic>
      <p:pic>
        <p:nvPicPr>
          <p:cNvPr id="22" name="図 21" descr="%pptTeX&#10;\begin{document}&#10;\[&#10;  s \in \sigma \wedge s \rr{a} \in \mathcal{M}^{\star \mathrm{odd}}&#10;    \Rightarrow \exists \bb{b}. s \rr{a} \bb{b} \in \sigma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22" y="2900907"/>
            <a:ext cx="5458229" cy="370668"/>
          </a:xfrm>
          <a:prstGeom prst="rect">
            <a:avLst/>
          </a:prstGeom>
        </p:spPr>
      </p:pic>
      <p:pic>
        <p:nvPicPr>
          <p:cNvPr id="7" name="図 6" descr="%pptTeX&#10;\begin{document}&#10;\[&#10;  s t \in \sigma \wedge s \in \mathcal{M}^{\star \mathrm{even}} \Rightarrow s \in \sigma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22" y="1944117"/>
            <a:ext cx="4647823" cy="317492"/>
          </a:xfrm>
          <a:prstGeom prst="rect">
            <a:avLst/>
          </a:prstGeom>
        </p:spPr>
      </p:pic>
      <p:pic>
        <p:nvPicPr>
          <p:cNvPr id="8" name="図 7" descr="%pptTeX&#10;\begin{document}&#10;\[&#10;  \sigma : \mathcal{M}^{\star \mathrm{odd}} \ni s\rr{a} \mapsto s\rr{a}\bb{b} \in \sigma \subseteq \mathcal{M}^{\star \mathrm{even}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09" y="4758644"/>
            <a:ext cx="5875437" cy="4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History-free </a:t>
            </a:r>
            <a:r>
              <a:rPr lang="ja-JP" altLang="en-US" dirty="0" smtClean="0"/>
              <a:t>戦略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戦略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en-US" dirty="0" smtClean="0"/>
                  <a:t>が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history-free</a:t>
                </a:r>
              </a:p>
              <a:p>
                <a:r>
                  <a:rPr lang="en-US" dirty="0" smtClean="0"/>
                  <a:t>  	</a:t>
                </a:r>
                <a:r>
                  <a:rPr lang="ja-JP" altLang="en-US" dirty="0" smtClean="0"/>
                  <a:t>⇔                      の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dirty="0" smtClean="0"/>
                  <a:t> が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dirty="0" smtClean="0"/>
                  <a:t> のみで定まる</a:t>
                </a:r>
                <a:endParaRPr lang="en-US" dirty="0"/>
              </a:p>
              <a:p>
                <a:pPr lvl="1"/>
                <a:r>
                  <a:rPr lang="ja-JP" altLang="en-US" dirty="0" smtClean="0"/>
                  <a:t>                      かつ                       ならば</a:t>
                </a:r>
                <a:endParaRPr lang="en-US" altLang="ja-JP" dirty="0" smtClean="0"/>
              </a:p>
              <a:p>
                <a:pPr lvl="1"/>
                <a:endParaRPr lang="en-US" dirty="0"/>
              </a:p>
              <a:p>
                <a:r>
                  <a:rPr lang="en-US" altLang="ja-JP" dirty="0" smtClean="0"/>
                  <a:t>history-free</a:t>
                </a:r>
                <a:r>
                  <a:rPr lang="ja-JP" altLang="en-US" dirty="0" smtClean="0"/>
                  <a:t>な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en-US" dirty="0" smtClean="0"/>
                  <a:t> に対して、                          </a:t>
                </a:r>
                <a:r>
                  <a:rPr lang="ja-JP" altLang="en-US" dirty="0" err="1" smtClean="0"/>
                  <a:t>を</a:t>
                </a:r>
                <a:endParaRPr lang="en-US" altLang="ja-JP" dirty="0" smtClean="0"/>
              </a:p>
              <a:p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						</a:t>
                </a:r>
                <a:r>
                  <a:rPr lang="ja-JP" altLang="en-US" dirty="0" smtClean="0"/>
                  <a:t>          と定義する</a:t>
                </a:r>
                <a:endParaRPr lang="en-US" altLang="ja-JP" dirty="0"/>
              </a:p>
              <a:p>
                <a:r>
                  <a:rPr lang="ja-JP" altLang="en-US" dirty="0" smtClean="0"/>
                  <a:t>アフィン</a:t>
                </a:r>
                <a:r>
                  <a:rPr lang="en-US" altLang="ja-JP" dirty="0" smtClean="0"/>
                  <a:t>λ</a:t>
                </a:r>
                <a:r>
                  <a:rPr lang="ja-JP" altLang="en-US" dirty="0" smtClean="0"/>
                  <a:t>項の解釈は、すべて </a:t>
                </a:r>
                <a:r>
                  <a:rPr lang="en-US" altLang="ja-JP" dirty="0" smtClean="0"/>
                  <a:t>history-free</a:t>
                </a:r>
              </a:p>
              <a:p>
                <a:pPr lvl="1"/>
                <a:r>
                  <a:rPr lang="en-GB" dirty="0" smtClean="0"/>
                  <a:t>reference </a:t>
                </a:r>
                <a:r>
                  <a:rPr lang="ja-JP" altLang="en-US" dirty="0" smtClean="0"/>
                  <a:t>などの副作用がないことを意味する</a:t>
                </a:r>
                <a:endParaRPr lang="en-GB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11" t="-3545" r="-1110" b="-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46</a:t>
            </a:fld>
            <a:endParaRPr lang="en-GB"/>
          </a:p>
        </p:txBody>
      </p:sp>
      <p:pic>
        <p:nvPicPr>
          <p:cNvPr id="9" name="図 8" descr="%pptTeX&#10;\begin{document}&#10;\[&#10;  \sigma(s \rr{a}) = s \rr{a} \bb{b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44" y="2072023"/>
            <a:ext cx="1908954" cy="400384"/>
          </a:xfrm>
          <a:prstGeom prst="rect">
            <a:avLst/>
          </a:prstGeom>
        </p:spPr>
      </p:pic>
      <p:pic>
        <p:nvPicPr>
          <p:cNvPr id="10" name="図 9" descr="%pptTeX&#10;\begin{document}&#10;\[&#10;  \sigma(s\rr{a}) = s \rr{a} \bb{b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4" y="2605246"/>
            <a:ext cx="1908954" cy="400384"/>
          </a:xfrm>
          <a:prstGeom prst="rect">
            <a:avLst/>
          </a:prstGeom>
        </p:spPr>
      </p:pic>
      <p:pic>
        <p:nvPicPr>
          <p:cNvPr id="12" name="図 11" descr="%pptTeX&#10;\begin{document}&#10;\[&#10;  \sigma(s' \rr{a}) = s' \rr{a} \bb{b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07" y="2598208"/>
            <a:ext cx="2089044" cy="414460"/>
          </a:xfrm>
          <a:prstGeom prst="rect">
            <a:avLst/>
          </a:prstGeom>
        </p:spPr>
      </p:pic>
      <p:pic>
        <p:nvPicPr>
          <p:cNvPr id="13" name="図 12" descr="%pptTeX&#10;\begin{document}&#10;\[&#10;  \hat{\sigma}(\rr{a}) = \bb{b} \quad\textrm{iff}\quad&#10;  \exists s. \sigma(s \rr{a}) = \bb{b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82" y="4448184"/>
            <a:ext cx="4481240" cy="400384"/>
          </a:xfrm>
          <a:prstGeom prst="rect">
            <a:avLst/>
          </a:prstGeom>
        </p:spPr>
      </p:pic>
      <p:pic>
        <p:nvPicPr>
          <p:cNvPr id="14" name="図 13" descr="%pptTeX&#10;\begin{document}&#10;\[&#10;  \hat{\sigma} : \mathcal{M}_{\PP} \rightharpoonup \mathcal{M}_{\OO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13" y="3787579"/>
            <a:ext cx="2432716" cy="348772"/>
          </a:xfrm>
          <a:prstGeom prst="rect">
            <a:avLst/>
          </a:prstGeom>
        </p:spPr>
      </p:pic>
      <p:pic>
        <p:nvPicPr>
          <p:cNvPr id="15" name="図 14" descr="%pptTeX&#10;\begin{document}&#10;\[&#10;  s' \rr{a} \in \mathcal{M}^{\star\mathrm{odd}}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83" y="2572371"/>
            <a:ext cx="1941971" cy="3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素朴なアプローチ </a:t>
            </a:r>
            <a:r>
              <a:rPr lang="en-US" altLang="ja-JP" dirty="0" smtClean="0"/>
              <a:t>--- </a:t>
            </a:r>
            <a:r>
              <a:rPr lang="ja-JP" altLang="en-US" dirty="0" smtClean="0"/>
              <a:t>戦略の合成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en-US" dirty="0" smtClean="0"/>
                  <a:t>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ja-JP" altLang="en-US" dirty="0" smtClean="0"/>
                  <a:t>の戦略、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ja-JP" altLang="en-US" dirty="0" smtClean="0"/>
                  <a:t>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ja-JP" altLang="en-US" dirty="0" smtClean="0"/>
                  <a:t>の戦略とする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ja-JP" altLang="en-US" b="0" dirty="0" smtClean="0"/>
                  <a:t>の戦略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 smtClean="0"/>
                  <a:t> を次で定める</a:t>
                </a:r>
                <a:endParaRPr lang="en-US" altLang="ja-JP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47</a:t>
            </a:fld>
            <a:endParaRPr lang="en-GB"/>
          </a:p>
        </p:txBody>
      </p:sp>
      <p:pic>
        <p:nvPicPr>
          <p:cNvPr id="12" name="図 11" descr="%pptTeX&#10;\begin{document}&#10;\[&#10;  (\sigma; \tau) = \Bigg\{ (s \upharpoonright A \to C)^{\mathrm{even}}&#10;  ~\Bigg|~&#10;  \begin{array}{l}&#10;  s \in (\mathcal{M}^{A} + \mathcal{M}^{B} + \mathcal{M}^{C})^* \\&#10;  (s \upharpoonright A \to B)^{\mathrm{even}} \in \sigma \\&#10;  (s \upharpoonright B \to C)^{\mathrm{even}} \in \tau&#10;  \end{array}&#10;  \Bigg\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45" y="3401829"/>
            <a:ext cx="8036193" cy="12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素朴なアプローチの問題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いかなる項にも対応しない</a:t>
            </a:r>
            <a:r>
              <a:rPr lang="ja-JP" altLang="en-US" dirty="0" smtClean="0"/>
              <a:t>戦略が存在する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</a:t>
            </a:r>
            <a:r>
              <a:rPr lang="ja-JP" altLang="en-US" dirty="0" smtClean="0">
                <a:solidFill>
                  <a:srgbClr val="0070C0"/>
                </a:solidFill>
              </a:rPr>
              <a:t>変数スコープ</a:t>
            </a:r>
            <a:r>
              <a:rPr lang="ja-JP" altLang="en-US" dirty="0" smtClean="0"/>
              <a:t>」をきちんと取り扱っていないため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r>
              <a:rPr lang="ja-JP" altLang="en-US" dirty="0" smtClean="0"/>
              <a:t>例</a:t>
            </a:r>
            <a:r>
              <a:rPr lang="en-US" altLang="ja-JP" dirty="0" smtClean="0"/>
              <a:t>: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48</a:t>
            </a:fld>
            <a:endParaRPr lang="en-GB"/>
          </a:p>
        </p:txBody>
      </p:sp>
      <p:pic>
        <p:nvPicPr>
          <p:cNvPr id="7" name="図 6" descr="%pptTeX&#10;\begin{document}&#10;\[&#10;  A = ((\bb{X_1} \to \rr{X_2}) \to \bb{X_3}) \to \rr{X_4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04" y="3004191"/>
            <a:ext cx="4968984" cy="400384"/>
          </a:xfrm>
          <a:prstGeom prst="rect">
            <a:avLst/>
          </a:prstGeom>
        </p:spPr>
      </p:pic>
      <p:pic>
        <p:nvPicPr>
          <p:cNvPr id="8" name="図 7" descr="%pptTeX&#10;\begin{document}&#10;\begin{align*}&#10;  \hat{\sigma}(\rr{X_4}) &amp;= \bb{X_1} \\&#10;  \hat{\sigma}(\rr{X_2}) &amp;= \bb{X_3}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74" y="3525788"/>
            <a:ext cx="1907453" cy="982192"/>
          </a:xfrm>
          <a:prstGeom prst="rect">
            <a:avLst/>
          </a:prstGeom>
        </p:spPr>
      </p:pic>
      <p:sp>
        <p:nvSpPr>
          <p:cNvPr id="10" name="上下矢印 9"/>
          <p:cNvSpPr/>
          <p:nvPr/>
        </p:nvSpPr>
        <p:spPr>
          <a:xfrm>
            <a:off x="2795155" y="4629193"/>
            <a:ext cx="353291" cy="67017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図 10" descr="%pptTeX&#10;\begin{document}&#10;\[&#10;  \lambda f^{(\bb{X_1} \to \rr{X_2}) \to \bb{X_3}}. \;? 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74" y="5443288"/>
            <a:ext cx="2856320" cy="4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四角形吹き出し 11"/>
              <p:cNvSpPr/>
              <p:nvPr/>
            </p:nvSpPr>
            <p:spPr>
              <a:xfrm>
                <a:off x="5487936" y="4798252"/>
                <a:ext cx="3398015" cy="1290072"/>
              </a:xfrm>
              <a:prstGeom prst="wedgeRectCallout">
                <a:avLst>
                  <a:gd name="adj1" fmla="val -68707"/>
                  <a:gd name="adj2" fmla="val 165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sz="2800" dirty="0" smtClean="0"/>
                  <a:t>に対応する変数が</a:t>
                </a:r>
                <a:endParaRPr lang="en-US" altLang="ja-JP" sz="2800" dirty="0" smtClean="0"/>
              </a:p>
              <a:p>
                <a:r>
                  <a:rPr lang="ja-JP" altLang="en-US" sz="2800" dirty="0" smtClean="0"/>
                  <a:t>スコープにない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36" y="4798252"/>
                <a:ext cx="3398015" cy="1290072"/>
              </a:xfrm>
              <a:prstGeom prst="wedgeRectCallout">
                <a:avLst>
                  <a:gd name="adj1" fmla="val -68707"/>
                  <a:gd name="adj2" fmla="val 16516"/>
                </a:avLst>
              </a:prstGeom>
              <a:blipFill rotWithShape="0">
                <a:blip r:embed="rId5"/>
                <a:stretch>
                  <a:fillRect r="-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4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ふたつの解決策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ja-JP" altLang="en-US" dirty="0" smtClean="0"/>
                  <a:t>合法な局面の集合をどうにかして与える</a:t>
                </a:r>
                <a:endParaRPr lang="en-GB" dirty="0" smtClean="0"/>
              </a:p>
              <a:p>
                <a:pPr lvl="8"/>
                <a:endParaRPr lang="en-GB" dirty="0"/>
              </a:p>
              <a:p>
                <a:r>
                  <a:rPr lang="en-GB" dirty="0" smtClean="0"/>
                  <a:t>AJM style </a:t>
                </a:r>
                <a:r>
                  <a:rPr lang="en-GB" sz="2800" dirty="0" smtClean="0"/>
                  <a:t>[</a:t>
                </a:r>
                <a:r>
                  <a:rPr lang="en-GB" sz="2800" dirty="0" err="1" smtClean="0"/>
                  <a:t>Abramsky</a:t>
                </a:r>
                <a:r>
                  <a:rPr lang="en-GB" sz="2800" dirty="0" smtClean="0"/>
                  <a:t> et al. 2000]</a:t>
                </a:r>
                <a:endParaRPr lang="en-GB" dirty="0" smtClean="0"/>
              </a:p>
              <a:p>
                <a:pPr lvl="1"/>
                <a:r>
                  <a:rPr lang="en-US" altLang="ja-JP" dirty="0" smtClean="0"/>
                  <a:t> </a:t>
                </a:r>
              </a:p>
              <a:p>
                <a:pPr lvl="1"/>
                <a:r>
                  <a:rPr lang="ja-JP" altLang="en-US" b="0" dirty="0" smtClean="0"/>
                  <a:t>合法な局面の集合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ja-JP" altLang="en-US" dirty="0" smtClean="0"/>
                  <a:t>は陽に与えられる</a:t>
                </a:r>
                <a:endParaRPr lang="en-US" altLang="ja-JP" dirty="0"/>
              </a:p>
              <a:p>
                <a:pPr lvl="8"/>
                <a:endParaRPr lang="en-US" altLang="ja-JP" dirty="0" smtClean="0"/>
              </a:p>
              <a:p>
                <a:r>
                  <a:rPr lang="en-US" altLang="ja-JP" dirty="0" smtClean="0"/>
                  <a:t>HO/N style </a:t>
                </a:r>
                <a:r>
                  <a:rPr lang="en-US" altLang="ja-JP" sz="2800" dirty="0" smtClean="0"/>
                  <a:t>[</a:t>
                </a:r>
                <a:r>
                  <a:rPr lang="en-US" altLang="ja-JP" sz="2800" dirty="0" err="1" smtClean="0"/>
                  <a:t>Hyland&amp;Ong</a:t>
                </a:r>
                <a:r>
                  <a:rPr lang="en-US" altLang="ja-JP" sz="2800" dirty="0" smtClean="0"/>
                  <a:t> 2000, </a:t>
                </a:r>
                <a:r>
                  <a:rPr lang="en-US" altLang="ja-JP" sz="2800" dirty="0" err="1" smtClean="0"/>
                  <a:t>Nickau</a:t>
                </a:r>
                <a:r>
                  <a:rPr lang="en-US" altLang="ja-JP" sz="2800" dirty="0" smtClean="0"/>
                  <a:t> 1994]</a:t>
                </a:r>
              </a:p>
              <a:p>
                <a:pPr lvl="1"/>
                <a:r>
                  <a:rPr lang="en-US" altLang="ja-JP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(⊢)</m:t>
                    </m:r>
                  </m:oMath>
                </a14:m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move</a:t>
                </a:r>
                <a:r>
                  <a:rPr lang="ja-JP" altLang="en-US" dirty="0" smtClean="0"/>
                  <a:t>間の依存関係</a:t>
                </a:r>
                <a:r>
                  <a:rPr lang="en-US" altLang="ja-JP" dirty="0" smtClean="0"/>
                  <a:t>(justification relation)</a:t>
                </a:r>
              </a:p>
              <a:p>
                <a:pPr lvl="2"/>
                <a:endParaRPr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11" t="-3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49</a:t>
            </a:fld>
            <a:endParaRPr lang="en-GB"/>
          </a:p>
        </p:txBody>
      </p:sp>
      <p:pic>
        <p:nvPicPr>
          <p:cNvPr id="8" name="図 7" descr="%pptTeX&#10;\begin{document}&#10;\[&#10;  G = (\mathcal{M}_{\PP}, \mathcal{M}_{\OO}, P \subseteq \mathcal{M}^{\star}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5" y="2827970"/>
            <a:ext cx="4134567" cy="400384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3210790" y="2817538"/>
            <a:ext cx="1402773" cy="4003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図 9" descr="%pptTeX&#10;\begin{document}&#10;\[&#10;  \mathcal{A} = (\mathcal{M}_{\PP}, \mathcal{M}_{\OO}, (\vdash) \subseteq \mathcal{M} \times \mathcal{M})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" y="4801822"/>
            <a:ext cx="5159579" cy="400384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3200399" y="4796318"/>
            <a:ext cx="2473037" cy="4003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アウトライン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真偽を争うゲーム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dirty="0" smtClean="0"/>
              <a:t>一階算術 ・ 直観主義論理</a:t>
            </a:r>
            <a:endParaRPr lang="en-US" altLang="ja-JP" dirty="0" smtClean="0"/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アフィン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計算のゲーム意味論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AJM style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HO/N style</a:t>
            </a:r>
            <a:endParaRPr lang="en-US" dirty="0" smtClean="0"/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単純型付き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計算のゲーム意味論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AJM</a:t>
            </a:r>
            <a:r>
              <a:rPr lang="ja-JP" altLang="en-US" dirty="0" smtClean="0"/>
              <a:t> </a:t>
            </a:r>
            <a:r>
              <a:rPr lang="en-US" altLang="ja-JP" dirty="0" smtClean="0"/>
              <a:t>style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HO/N style</a:t>
            </a:r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en-US" dirty="0" smtClean="0"/>
              <a:t>PCF</a:t>
            </a:r>
            <a:r>
              <a:rPr lang="ja-JP" altLang="en-US" dirty="0" smtClean="0"/>
              <a:t>のゲーム意味論に向けて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5</a:t>
            </a:fld>
            <a:endParaRPr lang="en-GB"/>
          </a:p>
        </p:txBody>
      </p:sp>
      <p:sp>
        <p:nvSpPr>
          <p:cNvPr id="7" name="角丸四角形吹き出し 6"/>
          <p:cNvSpPr/>
          <p:nvPr/>
        </p:nvSpPr>
        <p:spPr>
          <a:xfrm>
            <a:off x="4208318" y="2026227"/>
            <a:ext cx="4761020" cy="550718"/>
          </a:xfrm>
          <a:prstGeom prst="wedgeRoundRectCallout">
            <a:avLst>
              <a:gd name="adj1" fmla="val -77422"/>
              <a:gd name="adj2" fmla="val 22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戦略の合成</a:t>
            </a:r>
            <a:endParaRPr lang="en-GB" sz="28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204853" y="3508666"/>
            <a:ext cx="4761020" cy="550718"/>
          </a:xfrm>
          <a:prstGeom prst="wedgeRoundRectCallout">
            <a:avLst>
              <a:gd name="adj1" fmla="val -77422"/>
              <a:gd name="adj2" fmla="val 22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複製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022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AJM Style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ゲームは三つ組み</a:t>
            </a:r>
            <a:endParaRPr lang="en-US" altLang="ja-JP" dirty="0" smtClean="0"/>
          </a:p>
          <a:p>
            <a:endParaRPr lang="en-US" dirty="0" smtClean="0"/>
          </a:p>
          <a:p>
            <a:pPr lvl="1"/>
            <a:r>
              <a:rPr lang="en-US" altLang="ja-JP" dirty="0" smtClean="0"/>
              <a:t>               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prefix-closed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ja-JP" altLang="en-US" dirty="0" smtClean="0"/>
              <a:t>戦略は、                            かつ決定性・全域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50</a:t>
            </a:fld>
            <a:endParaRPr lang="en-GB"/>
          </a:p>
        </p:txBody>
      </p:sp>
      <p:pic>
        <p:nvPicPr>
          <p:cNvPr id="10" name="図 9" descr="%pptTeX&#10;\begin{document}&#10;\[&#10;  \sigma \subseteq \mathcal{M}^{\star \mathrm{even}} \cap P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01" y="4615481"/>
            <a:ext cx="2794332" cy="382500"/>
          </a:xfrm>
          <a:prstGeom prst="rect">
            <a:avLst/>
          </a:prstGeom>
        </p:spPr>
      </p:pic>
      <p:pic>
        <p:nvPicPr>
          <p:cNvPr id="8" name="図 7" descr="%pptTeX&#10;\begin{document}&#10;\[&#10;  G = (\mathcal{M}_{\PP}, \mathcal{M}_{\OO}, P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06" y="1980797"/>
            <a:ext cx="3273919" cy="435200"/>
          </a:xfrm>
          <a:prstGeom prst="rect">
            <a:avLst/>
          </a:prstGeom>
        </p:spPr>
      </p:pic>
      <p:pic>
        <p:nvPicPr>
          <p:cNvPr id="9" name="図 8" descr="%pptTeX&#10;\begin{document}&#10;\[&#10;  P \subseteq \mathcal{M}^{\star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9" y="2641256"/>
            <a:ext cx="1377689" cy="35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AJM </a:t>
            </a:r>
            <a:r>
              <a:rPr lang="en-GB" dirty="0" smtClean="0"/>
              <a:t>Style --- </a:t>
            </a:r>
            <a:r>
              <a:rPr lang="ja-JP" altLang="en-US" dirty="0" smtClean="0"/>
              <a:t>型の解釈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51</a:t>
            </a:fld>
            <a:endParaRPr lang="en-GB"/>
          </a:p>
        </p:txBody>
      </p:sp>
      <p:pic>
        <p:nvPicPr>
          <p:cNvPr id="7" name="図 6" descr="%pptTeX&#10;\begin{document}&#10;\[&#10;  G_{X} = (\{\;\}, \{ X \}, \{ \epsilon, X \}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87" y="1757383"/>
            <a:ext cx="4224938" cy="435200"/>
          </a:xfrm>
          <a:prstGeom prst="rect">
            <a:avLst/>
          </a:prstGeom>
        </p:spPr>
      </p:pic>
      <p:pic>
        <p:nvPicPr>
          <p:cNvPr id="11" name="図 10" descr="%pptTeX&#10;\begin{document}&#10;\[&#10;  G_{A \to B} = (\mathcal{M}_{\PP}^{B} + \mathcal{M}_{\OO}^{A},&#10;                           \mathcal{M}_{\OO}^{B} + \mathcal{M}_{\PP}^{A},&#10;                           P_{A \to B}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81" y="3580348"/>
            <a:ext cx="7283533" cy="499800"/>
          </a:xfrm>
          <a:prstGeom prst="rect">
            <a:avLst/>
          </a:prstGeom>
        </p:spPr>
      </p:pic>
      <p:pic>
        <p:nvPicPr>
          <p:cNvPr id="12" name="図 11" descr="%pptTeX&#10;\begin{document}&#10;\[&#10;  P_{A \to B} = \Big\{ s \in (\mathcal{M}^{A \to B})^{\star}&#10; ~\Big|~&#10;  \begin{array}{l}&#10;    (s \upharpoonright A) \in P_{A} \\&#10;    (s \upharpoonright B) \in P_{B}&#10;  \end{array}&#10;  \Big\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27" y="4212987"/>
            <a:ext cx="7541271" cy="9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例</a:t>
            </a:r>
            <a:r>
              <a:rPr lang="en-US" altLang="ja-JP" dirty="0" smtClean="0"/>
              <a:t>: </a:t>
            </a:r>
            <a:r>
              <a:rPr lang="en-GB" dirty="0" smtClean="0"/>
              <a:t>AJM Style Game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52</a:t>
            </a:fld>
            <a:endParaRPr lang="en-GB"/>
          </a:p>
        </p:txBody>
      </p:sp>
      <p:pic>
        <p:nvPicPr>
          <p:cNvPr id="7" name="図 6" descr="%pptTeX&#10;\begin{document}&#10;\[&#10;  G_{X_i} = (\{ \; \}, \{ X_i \}, \{ \epsilon, X_i \}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00" y="1400210"/>
            <a:ext cx="3586141" cy="349520"/>
          </a:xfrm>
          <a:prstGeom prst="rect">
            <a:avLst/>
          </a:prstGeom>
        </p:spPr>
      </p:pic>
      <p:pic>
        <p:nvPicPr>
          <p:cNvPr id="8" name="図 7" descr="%pptTeX&#10;\begin{document}&#10;\[&#10;  G_{X_1 \to X_2} = (\{ X_1 \}, \{ X_2 \}, \{ \epsilon, X_2, X_2 X_1 \}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1" y="2190854"/>
            <a:ext cx="5495356" cy="348160"/>
          </a:xfrm>
          <a:prstGeom prst="rect">
            <a:avLst/>
          </a:prstGeom>
        </p:spPr>
      </p:pic>
      <p:pic>
        <p:nvPicPr>
          <p:cNvPr id="10" name="図 9" descr="%pptTeX&#10;\begin{document}&#10;\[&#10;  G_{(X_1 \to X_2) \to X_3} = (\{ X_2 \}, \{ X_1, X_3 \},&#10;  \left\{&#10;  \begin{array}{l}&#10;    \epsilon, \\&#10;    X_3, \\&#10;    X_3 X_2, \\&#10;    X_3 X_2 X_1 \\&#10;  \end{array} \right\})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" y="2980138"/>
            <a:ext cx="6883876" cy="1666000"/>
          </a:xfrm>
          <a:prstGeom prst="rect">
            <a:avLst/>
          </a:prstGeom>
        </p:spPr>
      </p:pic>
      <p:pic>
        <p:nvPicPr>
          <p:cNvPr id="11" name="図 10" descr="%pptTeX&#10;\begin{document}&#10;\[&#10;  \notin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8927" y="4764446"/>
            <a:ext cx="210431" cy="435200"/>
          </a:xfrm>
          <a:prstGeom prst="rect">
            <a:avLst/>
          </a:prstGeom>
        </p:spPr>
      </p:pic>
      <p:pic>
        <p:nvPicPr>
          <p:cNvPr id="12" name="図 11" descr="%pptTeX&#10;\begin{document}&#10;\[&#10;  X_1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94" y="5230374"/>
            <a:ext cx="451856" cy="3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例</a:t>
            </a:r>
            <a:r>
              <a:rPr lang="en-US" altLang="ja-JP" dirty="0" smtClean="0"/>
              <a:t>: </a:t>
            </a:r>
            <a:r>
              <a:rPr lang="en-GB" dirty="0" smtClean="0"/>
              <a:t>AJM Style Game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53</a:t>
            </a:fld>
            <a:endParaRPr lang="en-GB"/>
          </a:p>
        </p:txBody>
      </p:sp>
      <p:pic>
        <p:nvPicPr>
          <p:cNvPr id="10" name="図 9" descr="%pptTeX&#10;\begin{document}&#10;\[&#10;  G_{(X_1 \to X_2) \to X_3} = (\{ X_2 \}, \{ X_1, X_3 \},&#10;  \left\{&#10;  \begin{array}{l}&#10;    \epsilon, \\&#10;    X_3, \\&#10;    X_3 X_2, \\&#10;    X_3 X_2 X_1 \\&#10;  \end{array} \right\}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1" y="2008588"/>
            <a:ext cx="6883876" cy="1666000"/>
          </a:xfrm>
          <a:prstGeom prst="rect">
            <a:avLst/>
          </a:prstGeom>
        </p:spPr>
      </p:pic>
      <p:pic>
        <p:nvPicPr>
          <p:cNvPr id="11" name="図 10" descr="%pptTeX&#10;\begin{document}&#10;\[&#10;  \notin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0778" y="1627056"/>
            <a:ext cx="210431" cy="435200"/>
          </a:xfrm>
          <a:prstGeom prst="rect">
            <a:avLst/>
          </a:prstGeom>
        </p:spPr>
      </p:pic>
      <p:pic>
        <p:nvPicPr>
          <p:cNvPr id="12" name="図 11" descr="%pptTeX&#10;\begin{document}&#10;\[&#10;  X_1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0" y="1318624"/>
            <a:ext cx="361485" cy="289680"/>
          </a:xfrm>
          <a:prstGeom prst="rect">
            <a:avLst/>
          </a:prstGeom>
        </p:spPr>
      </p:pic>
      <p:pic>
        <p:nvPicPr>
          <p:cNvPr id="3" name="図 2" descr="%pptTeX&#10;\begin{document}&#10;\[&#10;  G_{((X_1 \to X_2) \to X_3) \to X_4} = (\{ X_1, X_3 \}, \{ X_2, X_4 \}, P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0" y="4307252"/>
            <a:ext cx="6340996" cy="372640"/>
          </a:xfrm>
          <a:prstGeom prst="rect">
            <a:avLst/>
          </a:prstGeom>
        </p:spPr>
      </p:pic>
      <p:pic>
        <p:nvPicPr>
          <p:cNvPr id="9" name="図 8" descr="%pptTeX&#10;\begin{document}&#10;\[&#10;  P = \{ \epsilon, X_4, X_4 X_3, X_4 X_3 X_2, X_4 X_3 X_2 X_1 \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05" y="4867040"/>
            <a:ext cx="5725036" cy="348160"/>
          </a:xfrm>
          <a:prstGeom prst="rect">
            <a:avLst/>
          </a:prstGeom>
        </p:spPr>
      </p:pic>
      <p:pic>
        <p:nvPicPr>
          <p:cNvPr id="13" name="図 12" descr="%pptTeX&#10;\begin{document}&#10;\[&#10;  \notin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2208" y="5248329"/>
            <a:ext cx="210431" cy="435200"/>
          </a:xfrm>
          <a:prstGeom prst="rect">
            <a:avLst/>
          </a:prstGeom>
        </p:spPr>
      </p:pic>
      <p:pic>
        <p:nvPicPr>
          <p:cNvPr id="14" name="図 13" descr="%pptTeX&#10;\begin{document}&#10;\[&#10;  X_4 X_1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58" y="5692653"/>
            <a:ext cx="764730" cy="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 Style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アリーナ</a:t>
            </a:r>
            <a:r>
              <a:rPr lang="ja-JP" altLang="en-US" dirty="0" smtClean="0"/>
              <a:t>とは三つ組み</a:t>
            </a:r>
            <a:endParaRPr lang="en-US" altLang="ja-JP" dirty="0" smtClean="0"/>
          </a:p>
          <a:p>
            <a:endParaRPr lang="en-US" dirty="0"/>
          </a:p>
          <a:p>
            <a:pPr lvl="1"/>
            <a:r>
              <a:rPr lang="en-GB" dirty="0" smtClean="0"/>
              <a:t>                          </a:t>
            </a:r>
            <a:r>
              <a:rPr lang="ja-JP" altLang="en-US" dirty="0" smtClean="0"/>
              <a:t>は以下の条件を満たすもの</a:t>
            </a:r>
            <a:endParaRPr lang="en-US" altLang="ja-JP" dirty="0" smtClean="0"/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              </a:t>
            </a:r>
            <a:r>
              <a:rPr lang="ja-JP" altLang="en-US" dirty="0" smtClean="0"/>
              <a:t>ならば                                         または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                       </a:t>
            </a:r>
            <a:r>
              <a:rPr lang="ja-JP" altLang="en-US" dirty="0" smtClean="0"/>
              <a:t>ならば</a:t>
            </a:r>
            <a:endParaRPr lang="en-US" altLang="ja-JP" dirty="0" smtClean="0"/>
          </a:p>
          <a:p>
            <a:pPr lvl="2"/>
            <a:endParaRPr lang="en-US" altLang="ja-JP" dirty="0"/>
          </a:p>
          <a:p>
            <a:pPr lvl="2"/>
            <a:endParaRPr lang="en-US" altLang="ja-JP" dirty="0" smtClean="0"/>
          </a:p>
          <a:p>
            <a:r>
              <a:rPr lang="ja-JP" altLang="en-US" dirty="0" smtClean="0"/>
              <a:t>合法な局面</a:t>
            </a:r>
            <a:r>
              <a:rPr lang="en-US" altLang="ja-JP" dirty="0" smtClean="0"/>
              <a:t>: </a:t>
            </a:r>
            <a:endParaRPr lang="en-US" altLang="ja-JP" dirty="0"/>
          </a:p>
          <a:p>
            <a:pPr lvl="1"/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54</a:t>
            </a:fld>
            <a:endParaRPr lang="en-GB"/>
          </a:p>
        </p:txBody>
      </p:sp>
      <p:pic>
        <p:nvPicPr>
          <p:cNvPr id="7" name="図 6" descr="%pptTeX&#10;\begin{document}&#10;\[&#10;  \mathcal{A} = (\mathcal{M}_{\PP}, \mathcal{M}_{\OO}, {\mathord{\vdash}}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45" y="1985881"/>
            <a:ext cx="3228244" cy="435200"/>
          </a:xfrm>
          <a:prstGeom prst="rect">
            <a:avLst/>
          </a:prstGeom>
        </p:spPr>
      </p:pic>
      <p:pic>
        <p:nvPicPr>
          <p:cNvPr id="8" name="図 7" descr="%pptTeX&#10;\begin{document}&#10;\[&#10;  \mathord{\vdash} \subseteq \mathcal{M} \times \mathcal{M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1" y="2589744"/>
            <a:ext cx="2080040" cy="337824"/>
          </a:xfrm>
          <a:prstGeom prst="rect">
            <a:avLst/>
          </a:prstGeom>
        </p:spPr>
      </p:pic>
      <p:pic>
        <p:nvPicPr>
          <p:cNvPr id="9" name="図 8" descr="%pptTeX&#10;\begin{document}&#10;\[&#10;  a \vdash b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0" y="3096231"/>
            <a:ext cx="681210" cy="244800"/>
          </a:xfrm>
          <a:prstGeom prst="rect">
            <a:avLst/>
          </a:prstGeom>
        </p:spPr>
      </p:pic>
      <p:pic>
        <p:nvPicPr>
          <p:cNvPr id="10" name="図 9" descr="%pptTeX&#10;\begin{document}&#10;\[&#10;  a \in \mathcal{M}_{\PP} \wedge b \in \mathcal{M}_{\OO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80" y="3096231"/>
            <a:ext cx="2624355" cy="303280"/>
          </a:xfrm>
          <a:prstGeom prst="rect">
            <a:avLst/>
          </a:prstGeom>
        </p:spPr>
      </p:pic>
      <p:pic>
        <p:nvPicPr>
          <p:cNvPr id="11" name="図 10" descr="%pptTeX&#10;\begin{document}&#10;\[&#10;  a \in \mathcal{M}_{\OO} \wedge b \in \mathcal{M}_{\PP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10" y="3077382"/>
            <a:ext cx="2624355" cy="303280"/>
          </a:xfrm>
          <a:prstGeom prst="rect">
            <a:avLst/>
          </a:prstGeom>
        </p:spPr>
      </p:pic>
      <p:pic>
        <p:nvPicPr>
          <p:cNvPr id="13" name="図 12" descr="%pptTeX&#10;\begin{document}&#10;\[&#10;  \neg \exists a. a \vdash b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0" y="3509694"/>
            <a:ext cx="1344150" cy="244800"/>
          </a:xfrm>
          <a:prstGeom prst="rect">
            <a:avLst/>
          </a:prstGeom>
        </p:spPr>
      </p:pic>
      <p:pic>
        <p:nvPicPr>
          <p:cNvPr id="14" name="図 13" descr="%pptTeX&#10;\begin{document}&#10;\[&#10;  b \in \mathcal{M}_{\OO}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80" y="3494690"/>
            <a:ext cx="1101420" cy="3032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四角形吹き出し 14"/>
              <p:cNvSpPr/>
              <p:nvPr/>
            </p:nvSpPr>
            <p:spPr>
              <a:xfrm>
                <a:off x="1566235" y="4043175"/>
                <a:ext cx="2171158" cy="540328"/>
              </a:xfrm>
              <a:prstGeom prst="wedgeRectCallout">
                <a:avLst>
                  <a:gd name="adj1" fmla="val -38365"/>
                  <a:gd name="adj2" fmla="val -913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 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sz="2800" dirty="0" smtClean="0"/>
                  <a:t> と書く</a:t>
                </a:r>
                <a:endParaRPr lang="en-GB" sz="2800" dirty="0"/>
              </a:p>
            </p:txBody>
          </p:sp>
        </mc:Choice>
        <mc:Fallback>
          <p:sp>
            <p:nvSpPr>
              <p:cNvPr id="15" name="四角形吹き出し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35" y="4043175"/>
                <a:ext cx="2171158" cy="540328"/>
              </a:xfrm>
              <a:prstGeom prst="wedgeRectCallout">
                <a:avLst>
                  <a:gd name="adj1" fmla="val -38365"/>
                  <a:gd name="adj2" fmla="val -91346"/>
                </a:avLst>
              </a:prstGeom>
              <a:blipFill rotWithShape="0">
                <a:blip r:embed="rId9"/>
                <a:stretch>
                  <a:fillRect b="-15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 descr="%pptTeX&#10;\begin{document}&#10;\[&#10;  P_{\mathcal{A}} =&#10;  \bigg\{ a_1 a_2 \dots a_n \in \mathcal{M}^{\star}&#10;    ~\bigg|~&#10;    \begin{array}{r}&#10;       * \vdash a_1 \\&#10;       \forall 1 &lt; i \le n. \exists j &lt; i. a_j \vdash a_i&#10;    \end{array}&#10;  \bigg\}&#10;\]&#10;\end{document}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6" y="5373070"/>
            <a:ext cx="7814341" cy="8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 Style --- </a:t>
            </a:r>
            <a:r>
              <a:rPr lang="ja-JP" altLang="en-US" dirty="0" smtClean="0"/>
              <a:t>型の解釈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839191" y="1655390"/>
                <a:ext cx="7130147" cy="4589546"/>
              </a:xfrm>
            </p:spPr>
            <p:txBody>
              <a:bodyPr>
                <a:normAutofit/>
              </a:bodyPr>
              <a:lstStyle/>
              <a:p>
                <a:endParaRPr lang="en-GB" dirty="0" smtClean="0"/>
              </a:p>
              <a:p>
                <a:endParaRPr lang="en-GB" dirty="0"/>
              </a:p>
              <a:p>
                <a:pPr lvl="1"/>
                <a:r>
                  <a:rPr lang="ja-JP" altLang="en-US" dirty="0"/>
                  <a:t>したがって、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⊢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  <a:p>
                <a:pPr lvl="1"/>
                <a:endParaRPr lang="en-GB" dirty="0" smtClean="0"/>
              </a:p>
              <a:p>
                <a:pPr lvl="2"/>
                <a:endParaRPr lang="en-GB" dirty="0" smtClean="0"/>
              </a:p>
              <a:p>
                <a:pPr lvl="1"/>
                <a:r>
                  <a:rPr lang="en-GB" dirty="0"/>
                  <a:t> </a:t>
                </a:r>
                <a:r>
                  <a:rPr lang="en-GB" dirty="0" smtClean="0"/>
                  <a:t>                  </a:t>
                </a:r>
                <a:r>
                  <a:rPr lang="ja-JP" altLang="en-US" dirty="0" smtClean="0"/>
                  <a:t>は次のいずれかを満たす時</a:t>
                </a:r>
                <a:endParaRPr lang="en-US" altLang="ja-JP" dirty="0" smtClean="0"/>
              </a:p>
              <a:p>
                <a:pPr lvl="2"/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</a:t>
                </a:r>
                <a:r>
                  <a:rPr lang="ja-JP" altLang="en-US" dirty="0" smtClean="0"/>
                  <a:t>または</a:t>
                </a:r>
                <a:endParaRPr lang="en-US" altLang="ja-JP" dirty="0" smtClean="0"/>
              </a:p>
              <a:p>
                <a:pPr lvl="2"/>
                <a:r>
                  <a:rPr lang="en-US" altLang="ja-JP" dirty="0"/>
                  <a:t> </a:t>
                </a:r>
                <a:endParaRPr lang="en-US" altLang="ja-JP" dirty="0" smtClean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9191" y="1655390"/>
                <a:ext cx="7130147" cy="4589546"/>
              </a:xfrm>
              <a:blipFill rotWithShape="0">
                <a:blip r:embed="rId2"/>
                <a:stretch>
                  <a:fillRect l="-770" r="-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55</a:t>
            </a:fld>
            <a:endParaRPr lang="en-GB"/>
          </a:p>
        </p:txBody>
      </p:sp>
      <p:pic>
        <p:nvPicPr>
          <p:cNvPr id="8" name="図 7" descr="%pptTeX&#10;\begin{document}&#10;\[&#10;  \mathcal{A}_{X} = (\{ \; \}, \{ X \}, \emptyset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1" y="2384004"/>
            <a:ext cx="3319594" cy="445400"/>
          </a:xfrm>
          <a:prstGeom prst="rect">
            <a:avLst/>
          </a:prstGeom>
        </p:spPr>
      </p:pic>
      <p:pic>
        <p:nvPicPr>
          <p:cNvPr id="9" name="図 8" descr="%pptTeX&#10;\begin{document}&#10;\[&#10;  \mathcal{A}_{A \to B} = (\mathcal{M}_{\PP}^{B} + \mathcal{M}_{\OO}^{A},&#10;                                             \mathcal{M}_{\OO}^{B} + \mathcal{M}_{\PP}^{A},&#10;                                             \mathord{\vdash_{A \to B}})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41" y="3758608"/>
            <a:ext cx="7296583" cy="499800"/>
          </a:xfrm>
          <a:prstGeom prst="rect">
            <a:avLst/>
          </a:prstGeom>
        </p:spPr>
      </p:pic>
      <p:pic>
        <p:nvPicPr>
          <p:cNvPr id="10" name="図 9" descr="%pptTeX&#10;\begin{document}&#10;\[&#10;  \mathcal{A}_{A} = (\mathcal{M}_{\PP}^{A}, \mathcal{M}_{\OO}^{A}, \mathord{\vdash_A}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" y="1392824"/>
            <a:ext cx="4470931" cy="599760"/>
          </a:xfrm>
          <a:prstGeom prst="rect">
            <a:avLst/>
          </a:prstGeom>
        </p:spPr>
      </p:pic>
      <p:pic>
        <p:nvPicPr>
          <p:cNvPr id="11" name="図 10" descr="%pptTeX&#10;\begin{document}&#10;\[&#10;  a \vdash_{A \to B} b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55" y="4406944"/>
            <a:ext cx="1491746" cy="340952"/>
          </a:xfrm>
          <a:prstGeom prst="rect">
            <a:avLst/>
          </a:prstGeom>
        </p:spPr>
      </p:pic>
      <p:pic>
        <p:nvPicPr>
          <p:cNvPr id="13" name="図 12" descr="%pptTeX&#10;\begin{document}&#10;\[&#10;  * \vdash_B a \wedge * \vdash_A b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96" y="5255833"/>
            <a:ext cx="2157165" cy="293760"/>
          </a:xfrm>
          <a:prstGeom prst="rect">
            <a:avLst/>
          </a:prstGeom>
        </p:spPr>
      </p:pic>
      <p:pic>
        <p:nvPicPr>
          <p:cNvPr id="14" name="図 13" descr="%pptTeX&#10;\begin{document}&#10;\[&#10;  a \vdash_{A} b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51" y="4841327"/>
            <a:ext cx="871740" cy="293760"/>
          </a:xfrm>
          <a:prstGeom prst="rect">
            <a:avLst/>
          </a:prstGeom>
        </p:spPr>
      </p:pic>
      <p:pic>
        <p:nvPicPr>
          <p:cNvPr id="15" name="図 14" descr="%pptTeX&#10;\begin{document}&#10;\[&#10;  a \vdash_B b&#10;\]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74" y="4841327"/>
            <a:ext cx="884790" cy="2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例： 型に対応するアリーナ</a:t>
            </a:r>
            <a:endParaRPr lang="en-GB" dirty="0"/>
          </a:p>
        </p:txBody>
      </p:sp>
      <p:pic>
        <p:nvPicPr>
          <p:cNvPr id="7" name="コンテンツ プレースホルダー 6" descr="%pptTeX&#10;\begin{document}&#10;\[&#10;  \mathcal{A}_{X_1 \to X_2} = (\{ X_1 \}, \{ X_2 \}, \{ (X_2, X_1) \})&#10;\]&#10;\end{document}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7" y="1583817"/>
            <a:ext cx="5846923" cy="400384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56</a:t>
            </a:fld>
            <a:endParaRPr lang="en-GB"/>
          </a:p>
        </p:txBody>
      </p:sp>
      <p:pic>
        <p:nvPicPr>
          <p:cNvPr id="8" name="図 7" descr="%pptTeX&#10;\begin{document}&#10;\[&#10;  \mathcal{A}_{(X_1 \to X_2) \to X_3} = (\{ X_2 \}, \{ X_1, X_3 \}, \{ (X_3, X_2), (X_2, X_1) \}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7" y="2575598"/>
            <a:ext cx="8867933" cy="428536"/>
          </a:xfrm>
          <a:prstGeom prst="rect">
            <a:avLst/>
          </a:prstGeom>
        </p:spPr>
      </p:pic>
      <p:pic>
        <p:nvPicPr>
          <p:cNvPr id="9" name="図 8" descr="%pptTeX&#10;\begin{document}&#10;\[&#10;  \mathcal{A}_{((X_1 \to X_2) \to X_3) \to X_4}&#10;  = (\{ X_3, X_1 \}, \{ X_4, X_2 \}, \mathord{\vdash})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7" y="3595531"/>
            <a:ext cx="7250124" cy="428536"/>
          </a:xfrm>
          <a:prstGeom prst="rect">
            <a:avLst/>
          </a:prstGeom>
        </p:spPr>
      </p:pic>
      <p:pic>
        <p:nvPicPr>
          <p:cNvPr id="10" name="図 9" descr="%pptTeX&#10;\begin{document}&#10;\[&#10;  (\mathord{\vdash}) = \{ (X_4, X_3), (X_3, X_2), (X_2, X_1) \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39" y="4209720"/>
            <a:ext cx="5076451" cy="348160"/>
          </a:xfrm>
          <a:prstGeom prst="rect">
            <a:avLst/>
          </a:prstGeom>
        </p:spPr>
      </p:pic>
      <p:pic>
        <p:nvPicPr>
          <p:cNvPr id="12" name="図 11" descr="%pptTeX&#10;\begin{document}&#10;\[&#10;  P_{\mathcal{A}_{((X_1 \to X_2) \to X_3) \to X_4}} = \{ \epsilon, X_4, X_4 X_3, X_4 X_3 X_2, X_4 X_3 X_2 X_1 \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2" y="4743533"/>
            <a:ext cx="7956586" cy="418880"/>
          </a:xfrm>
          <a:prstGeom prst="rect">
            <a:avLst/>
          </a:prstGeom>
        </p:spPr>
      </p:pic>
      <p:pic>
        <p:nvPicPr>
          <p:cNvPr id="13" name="図 12" descr="%pptTeX&#10;\begin{document}&#10;\[&#10;  \notin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8927" y="5121249"/>
            <a:ext cx="210431" cy="435200"/>
          </a:xfrm>
          <a:prstGeom prst="rect">
            <a:avLst/>
          </a:prstGeom>
        </p:spPr>
      </p:pic>
      <p:pic>
        <p:nvPicPr>
          <p:cNvPr id="14" name="図 13" descr="%pptTeX&#10;\begin{document}&#10;\[&#10;  X_4 X_1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77" y="5565573"/>
            <a:ext cx="764730" cy="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健全性</a:t>
            </a:r>
            <a:r>
              <a:rPr lang="ja-JP" altLang="en-US" dirty="0"/>
              <a:t>と</a:t>
            </a:r>
            <a:r>
              <a:rPr lang="ja-JP" altLang="en-US" dirty="0" smtClean="0"/>
              <a:t>充満</a:t>
            </a:r>
            <a:r>
              <a:rPr lang="ja-JP" altLang="en-US" dirty="0" smtClean="0"/>
              <a:t>完全性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以下が一対一対応する</a:t>
                </a:r>
                <a:endParaRPr lang="en-US" altLang="ja-JP" dirty="0" smtClean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ja-JP" altLang="en-US" dirty="0" smtClean="0"/>
                  <a:t>を満たすアフィン</a:t>
                </a:r>
                <a:r>
                  <a:rPr lang="en-US" altLang="ja-JP" dirty="0" smtClean="0"/>
                  <a:t>λ</a:t>
                </a:r>
                <a:r>
                  <a:rPr lang="ja-JP" altLang="en-US" dirty="0" smtClean="0"/>
                  <a:t>項（の</a:t>
                </a:r>
                <a:r>
                  <a:rPr lang="en-US" altLang="ja-JP" dirty="0" smtClean="0"/>
                  <a:t>βη</a:t>
                </a:r>
                <a:r>
                  <a:rPr lang="ja-JP" altLang="en-US" dirty="0" smtClean="0"/>
                  <a:t>同値類）</a:t>
                </a:r>
                <a:endParaRPr lang="en-US" altLang="ja-JP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        </a:t>
                </a:r>
                <a:r>
                  <a:rPr lang="ja-JP" altLang="en-US" dirty="0" smtClean="0"/>
                  <a:t>の戦略</a:t>
                </a:r>
                <a:endParaRPr lang="en-US" altLang="ja-JP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GB" dirty="0" smtClean="0"/>
                  <a:t>        </a:t>
                </a:r>
                <a:r>
                  <a:rPr lang="ja-JP" altLang="en-US" dirty="0" smtClean="0"/>
                  <a:t>の戦略</a:t>
                </a:r>
                <a:endParaRPr lang="en-GB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95" t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57</a:t>
            </a:fld>
            <a:endParaRPr lang="en-GB"/>
          </a:p>
        </p:txBody>
      </p:sp>
      <p:pic>
        <p:nvPicPr>
          <p:cNvPr id="7" name="図 6" descr="%pptTeX&#10;\begin{document}&#10;\[&#10;  G_{A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8" y="3632602"/>
            <a:ext cx="513844" cy="372300"/>
          </a:xfrm>
          <a:prstGeom prst="rect">
            <a:avLst/>
          </a:prstGeom>
        </p:spPr>
      </p:pic>
      <p:pic>
        <p:nvPicPr>
          <p:cNvPr id="8" name="図 7" descr="%pptTeX&#10;\begin{document}&#10;\[&#10;  \mathcal{A}_{A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2" y="4622924"/>
            <a:ext cx="535050" cy="379100"/>
          </a:xfrm>
          <a:prstGeom prst="rect">
            <a:avLst/>
          </a:prstGeom>
        </p:spPr>
      </p:pic>
      <p:sp>
        <p:nvSpPr>
          <p:cNvPr id="10" name="右中かっこ 9"/>
          <p:cNvSpPr/>
          <p:nvPr/>
        </p:nvSpPr>
        <p:spPr>
          <a:xfrm>
            <a:off x="3158836" y="3629477"/>
            <a:ext cx="145473" cy="137254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96174" y="3838696"/>
            <a:ext cx="493733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戦略の合成を使って、</a:t>
            </a:r>
            <a:endParaRPr lang="en-US" altLang="ja-JP" sz="2800" dirty="0" smtClean="0"/>
          </a:p>
          <a:p>
            <a:r>
              <a:rPr lang="en-US" sz="2800" dirty="0" smtClean="0"/>
              <a:t>M </a:t>
            </a:r>
            <a:r>
              <a:rPr lang="ja-JP" altLang="en-US" sz="2800" dirty="0" smtClean="0"/>
              <a:t>に関する帰納法で定義できる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045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アウトライン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真偽を争うゲーム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dirty="0" smtClean="0"/>
              <a:t>一階算術 ・ 直観主義論理</a:t>
            </a:r>
            <a:endParaRPr lang="en-US" altLang="ja-JP" dirty="0" smtClean="0"/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アフィン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計算のゲーム意味論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AJM style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HO/N style</a:t>
            </a:r>
            <a:endParaRPr lang="en-US" dirty="0" smtClean="0"/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単純型付き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計算のゲーム意味論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AJM</a:t>
            </a:r>
            <a:r>
              <a:rPr lang="ja-JP" altLang="en-US" dirty="0" smtClean="0"/>
              <a:t> </a:t>
            </a:r>
            <a:r>
              <a:rPr lang="en-US" altLang="ja-JP" dirty="0" smtClean="0"/>
              <a:t>style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HO/N style</a:t>
            </a:r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en-US" dirty="0" smtClean="0"/>
              <a:t>PCF</a:t>
            </a:r>
            <a:r>
              <a:rPr lang="ja-JP" altLang="en-US" dirty="0" smtClean="0"/>
              <a:t>のゲーム意味論に向けて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58</a:t>
            </a:fld>
            <a:endParaRPr lang="en-GB"/>
          </a:p>
        </p:txBody>
      </p:sp>
      <p:sp>
        <p:nvSpPr>
          <p:cNvPr id="7" name="角丸四角形吹き出し 6"/>
          <p:cNvSpPr/>
          <p:nvPr/>
        </p:nvSpPr>
        <p:spPr>
          <a:xfrm>
            <a:off x="4208318" y="2026227"/>
            <a:ext cx="4761020" cy="550718"/>
          </a:xfrm>
          <a:prstGeom prst="wedgeRoundRectCallout">
            <a:avLst>
              <a:gd name="adj1" fmla="val -77422"/>
              <a:gd name="adj2" fmla="val 22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戦略の合成</a:t>
            </a:r>
            <a:endParaRPr lang="en-GB" sz="28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204853" y="3508666"/>
            <a:ext cx="4761020" cy="550718"/>
          </a:xfrm>
          <a:prstGeom prst="wedgeRoundRectCallout">
            <a:avLst>
              <a:gd name="adj1" fmla="val -77422"/>
              <a:gd name="adj2" fmla="val 22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複製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631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単純型付き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計算の</a:t>
            </a:r>
            <a:r>
              <a:rPr lang="ja-JP" altLang="en-US" dirty="0" smtClean="0"/>
              <a:t>ゲーム意味論</a:t>
            </a:r>
            <a:endParaRPr lang="en-GB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7200" dirty="0" smtClean="0"/>
              <a:t>真偽を争うゲーム</a:t>
            </a:r>
            <a:endParaRPr lang="en-GB" sz="7200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アフィンでない場合の問題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ja-JP" dirty="0" smtClean="0"/>
              </a:p>
              <a:p>
                <a:r>
                  <a:rPr lang="ja-JP" altLang="en-US" dirty="0" smtClean="0"/>
                  <a:t>例</a:t>
                </a:r>
                <a:r>
                  <a:rPr lang="en-US" altLang="ja-JP" dirty="0" smtClean="0"/>
                  <a:t>:</a:t>
                </a:r>
              </a:p>
              <a:p>
                <a:pPr lvl="1"/>
                <a:endParaRPr lang="en-US" altLang="ja-JP" dirty="0"/>
              </a:p>
              <a:p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このとき、対応する戦略の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dirty="0" smtClean="0"/>
                  <a:t>に対する応答は？</a:t>
                </a:r>
                <a:endParaRPr lang="en-US" altLang="ja-JP" dirty="0" smtClean="0"/>
              </a:p>
              <a:p>
                <a:pPr lvl="2"/>
                <a:endParaRPr lang="en-US" altLang="ja-JP" dirty="0"/>
              </a:p>
              <a:p>
                <a:pPr lvl="2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60</a:t>
            </a:fld>
            <a:endParaRPr lang="en-GB"/>
          </a:p>
        </p:txBody>
      </p:sp>
      <p:pic>
        <p:nvPicPr>
          <p:cNvPr id="8" name="図 7" descr="%pptTeX&#10;\begin{document}&#10;\[&#10;  M = \lambda f x. f (f x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2" y="2796372"/>
            <a:ext cx="2791069" cy="435200"/>
          </a:xfrm>
          <a:prstGeom prst="rect">
            <a:avLst/>
          </a:prstGeom>
        </p:spPr>
      </p:pic>
      <p:pic>
        <p:nvPicPr>
          <p:cNvPr id="10" name="図 9" descr="%pptTeX&#10;\begin{document}&#10;\[&#10;  A = (\rr{X_1} \to \bb{X_2}) \to \bb{X_3} \to \rr{X_4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2" y="2120963"/>
            <a:ext cx="5084607" cy="435200"/>
          </a:xfrm>
          <a:prstGeom prst="rect">
            <a:avLst/>
          </a:prstGeom>
        </p:spPr>
      </p:pic>
      <p:pic>
        <p:nvPicPr>
          <p:cNvPr id="12" name="図 11" descr="%pptTeX&#10;\begin{document}&#10;\begin{align*}&#10;  \hat{\sigma}(\rr{X_1}) &amp;= \bb{X_2} ? \\&#10;  \hat{\sigma}(\rr{X_1}) &amp;= \bb{X_3} ?&#10;\end{align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01" y="4450954"/>
            <a:ext cx="2272332" cy="10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変数の複製への対処法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AJM style: </a:t>
            </a:r>
            <a:r>
              <a:rPr lang="ja-JP" altLang="en-US" dirty="0" smtClean="0"/>
              <a:t>必要な</a:t>
            </a:r>
            <a:r>
              <a:rPr lang="ja-JP" altLang="en-US" dirty="0" smtClean="0"/>
              <a:t>分だけコピーを貰ってくる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HO style: </a:t>
            </a:r>
            <a:r>
              <a:rPr lang="ja-JP" altLang="en-US" dirty="0" smtClean="0"/>
              <a:t>「どこに出現する変数か」を</a:t>
            </a:r>
            <a:r>
              <a:rPr lang="en-US" altLang="ja-JP" dirty="0" smtClean="0"/>
              <a:t>Move</a:t>
            </a:r>
            <a:r>
              <a:rPr lang="ja-JP" altLang="en-US" dirty="0" smtClean="0"/>
              <a:t>に 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61</a:t>
            </a:fld>
            <a:endParaRPr lang="en-GB"/>
          </a:p>
        </p:txBody>
      </p:sp>
      <p:pic>
        <p:nvPicPr>
          <p:cNvPr id="7" name="図 6" descr="%pptTeX&#10;\begin{document}&#10;\[&#10;  \lambda f x. f (f \, x) \longmapsto \lambda f_1 f_2 x. f_1 (f_2\,x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12" y="1923536"/>
            <a:ext cx="5438588" cy="435200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4457700" y="2358736"/>
            <a:ext cx="353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810991" y="2358736"/>
            <a:ext cx="353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524500" y="2355272"/>
            <a:ext cx="353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049233" y="2358736"/>
            <a:ext cx="353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 descr="%pptTeX&#10;\begin{document}&#10;\begin{align*}&#10;  \hat{\sigma}(\rr{X_4}) &amp;= \bb{X_{12}} \\&#10;  \hat{\sigma}(\rr{X_{11}}) &amp;= \bb{X_{22}}  \\&#10;  \hat{\sigma}(\rr{X_{21}}) &amp;= \bb{X_3} 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41" y="3117970"/>
            <a:ext cx="1892250" cy="1360000"/>
          </a:xfrm>
          <a:prstGeom prst="rect">
            <a:avLst/>
          </a:prstGeom>
        </p:spPr>
      </p:pic>
      <p:pic>
        <p:nvPicPr>
          <p:cNvPr id="20" name="図 19" descr="%pptTeX&#10;\begin{document}&#10;\[&#10;  (\rr{X_{11}} \to \bb{X_{12}}) \to (\rr{X_{21}} \to \bb{X_{22}}) \to \bb{X_3} \to \rr{X_4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59" y="2494211"/>
            <a:ext cx="5928616" cy="348160"/>
          </a:xfrm>
          <a:prstGeom prst="rect">
            <a:avLst/>
          </a:prstGeom>
        </p:spPr>
      </p:pic>
      <p:pic>
        <p:nvPicPr>
          <p:cNvPr id="22" name="図 21" descr="%pptTeX&#10;\begin{document}&#10;\[&#10;  \lambda f x. f (f\,x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00" y="5135773"/>
            <a:ext cx="1874307" cy="435200"/>
          </a:xfrm>
          <a:prstGeom prst="rect">
            <a:avLst/>
          </a:prstGeom>
        </p:spPr>
      </p:pic>
      <p:cxnSp>
        <p:nvCxnSpPr>
          <p:cNvPr id="26" name="直線コネクタ 25"/>
          <p:cNvCxnSpPr/>
          <p:nvPr/>
        </p:nvCxnSpPr>
        <p:spPr>
          <a:xfrm>
            <a:off x="3352030" y="5487846"/>
            <a:ext cx="176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四角形吹き出し 31"/>
          <p:cNvSpPr/>
          <p:nvPr/>
        </p:nvSpPr>
        <p:spPr>
          <a:xfrm>
            <a:off x="290946" y="5881255"/>
            <a:ext cx="3397828" cy="409868"/>
          </a:xfrm>
          <a:prstGeom prst="wedgeRectCallout">
            <a:avLst>
              <a:gd name="adj1" fmla="val 39256"/>
              <a:gd name="adj2" fmla="val -112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トップレベルの </a:t>
            </a:r>
            <a:r>
              <a:rPr lang="en-US" altLang="ja-JP" sz="2400" dirty="0" smtClean="0"/>
              <a:t>f </a:t>
            </a:r>
            <a:r>
              <a:rPr lang="ja-JP" altLang="en-US" sz="2400" dirty="0" smtClean="0"/>
              <a:t>の引数</a:t>
            </a:r>
            <a:endParaRPr lang="en-GB" sz="2400" dirty="0"/>
          </a:p>
        </p:txBody>
      </p:sp>
      <p:sp>
        <p:nvSpPr>
          <p:cNvPr id="33" name="四角形吹き出し 32"/>
          <p:cNvSpPr/>
          <p:nvPr/>
        </p:nvSpPr>
        <p:spPr>
          <a:xfrm>
            <a:off x="4062845" y="5870864"/>
            <a:ext cx="4765965" cy="409868"/>
          </a:xfrm>
          <a:prstGeom prst="wedgeRectCallout">
            <a:avLst>
              <a:gd name="adj1" fmla="val -60220"/>
              <a:gd name="adj2" fmla="val -14538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トップレベルの </a:t>
            </a:r>
            <a:r>
              <a:rPr lang="en-US" altLang="ja-JP" sz="2400" dirty="0" smtClean="0"/>
              <a:t>f </a:t>
            </a:r>
            <a:r>
              <a:rPr lang="ja-JP" altLang="en-US" sz="2400" dirty="0" smtClean="0"/>
              <a:t>の引数の </a:t>
            </a:r>
            <a:r>
              <a:rPr lang="en-US" altLang="ja-JP" sz="2400" dirty="0" smtClean="0"/>
              <a:t>f </a:t>
            </a:r>
            <a:r>
              <a:rPr lang="ja-JP" altLang="en-US" sz="2400" dirty="0" smtClean="0"/>
              <a:t>の引数</a:t>
            </a:r>
            <a:endParaRPr lang="en-GB" sz="2400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2951020" y="5581363"/>
            <a:ext cx="7377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 descr="%pptTeX&#10;\begin{document}&#10;\[&#10;  (\rr{X_1} \to \bb{X_2}) \to \bb{X_3} \to \rr{X_4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98" y="5173872"/>
            <a:ext cx="3362986" cy="3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AJM Style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複</a:t>
            </a:r>
            <a:r>
              <a:rPr lang="ja-JP" altLang="en-US" dirty="0" smtClean="0"/>
              <a:t>数回使う変数は必要な分だけコピーを貰う</a:t>
            </a:r>
            <a:endParaRPr lang="en-US" altLang="ja-JP" dirty="0" smtClean="0"/>
          </a:p>
          <a:p>
            <a:pPr lvl="2"/>
            <a:endParaRPr lang="en-US" dirty="0"/>
          </a:p>
          <a:p>
            <a:pPr lvl="1"/>
            <a:r>
              <a:rPr lang="ja-JP" altLang="en-US" dirty="0" smtClean="0"/>
              <a:t>コピーは</a:t>
            </a:r>
            <a:r>
              <a:rPr lang="ja-JP" altLang="en-US" dirty="0" smtClean="0">
                <a:solidFill>
                  <a:srgbClr val="FF0000"/>
                </a:solidFill>
              </a:rPr>
              <a:t>何個必要</a:t>
            </a:r>
            <a:r>
              <a:rPr lang="ja-JP" altLang="en-US" dirty="0" smtClean="0"/>
              <a:t>か？</a:t>
            </a:r>
            <a:endParaRPr lang="en-US" altLang="ja-JP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r>
              <a:rPr lang="ja-JP" altLang="en-US" dirty="0" smtClean="0"/>
              <a:t>引数は</a:t>
            </a:r>
            <a:r>
              <a:rPr lang="ja-JP" altLang="en-US" dirty="0" smtClean="0">
                <a:solidFill>
                  <a:srgbClr val="FF0000"/>
                </a:solidFill>
              </a:rPr>
              <a:t>本当に「コピー」</a:t>
            </a:r>
            <a:r>
              <a:rPr lang="ja-JP" altLang="en-US" dirty="0" smtClean="0"/>
              <a:t>になっているのか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62</a:t>
            </a:fld>
            <a:endParaRPr lang="en-GB"/>
          </a:p>
        </p:txBody>
      </p:sp>
      <p:pic>
        <p:nvPicPr>
          <p:cNvPr id="7" name="図 6" descr="%pptTeX&#10;\begin{document}&#10;\[&#10;  (\lambda f_1 f_2. M)\,(\lambda y z. y) (\lambda y z. y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60" y="5155112"/>
            <a:ext cx="4430476" cy="4352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66056" y="5099483"/>
            <a:ext cx="67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OK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6056" y="5725588"/>
            <a:ext cx="67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NG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0" name="図 9" descr="%pptTeX&#10;\begin{document}&#10;\[&#10;  (\lambda f_1 f_2. M) (\lambda yz. y) (\lambda yz. z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60" y="5758975"/>
            <a:ext cx="4355438" cy="435200"/>
          </a:xfrm>
          <a:prstGeom prst="rect">
            <a:avLst/>
          </a:prstGeom>
        </p:spPr>
      </p:pic>
      <p:pic>
        <p:nvPicPr>
          <p:cNvPr id="17" name="図 16" descr="%pptTeX&#10;\begin{document}&#10;\[&#10;  \lambda f_1 f_2 x. f_1 (f_2\,x)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16" y="2877893"/>
            <a:ext cx="2600213" cy="435200"/>
          </a:xfrm>
          <a:prstGeom prst="rect">
            <a:avLst/>
          </a:prstGeom>
        </p:spPr>
      </p:pic>
      <p:pic>
        <p:nvPicPr>
          <p:cNvPr id="18" name="図 17" descr="%pptTeX&#10;\begin{document}&#10;\[&#10;  \lambda f x. f (f \, x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44" y="2877893"/>
            <a:ext cx="1874307" cy="435200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>
            <a:off x="3023755" y="3095493"/>
            <a:ext cx="1548757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023755" y="3095493"/>
            <a:ext cx="455014" cy="61378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 descr="%pptTeX&#10;\begin{document}&#10;\[&#10;  \lambda f_1 f_2 f_3 x_{21} x_{22} x_{31} x_{32}. f_1 (f_2\,x_{21}\,x_{23}) (f_3\,x_{31}\,x_{32})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24" y="3709278"/>
            <a:ext cx="7741914" cy="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AJM Style: </a:t>
            </a:r>
            <a:r>
              <a:rPr lang="ja-JP" altLang="en-US" dirty="0" smtClean="0"/>
              <a:t>コピーは加算無限個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コピーは常に加算無限個貰う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63</a:t>
            </a:fld>
            <a:endParaRPr lang="en-GB"/>
          </a:p>
        </p:txBody>
      </p:sp>
      <p:pic>
        <p:nvPicPr>
          <p:cNvPr id="7" name="図 6" descr="%pptTeX&#10;\begin{document}&#10;\[&#10;  \lambda f x. f (f \, x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0" y="2077793"/>
            <a:ext cx="1874307" cy="435200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2432787" y="2512993"/>
            <a:ext cx="642922" cy="45880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%pptTeX&#10;\begin{document}&#10;\[&#10;  \lambda f_1 f_2 \dots. \lambda x_1 x_2 \dots. f_1\,(f_2 x_2)\,(f_3 x_3)\, \dots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01" y="3189400"/>
            <a:ext cx="6679970" cy="435200"/>
          </a:xfrm>
          <a:prstGeom prst="rect">
            <a:avLst/>
          </a:prstGeom>
        </p:spPr>
      </p:pic>
      <p:sp>
        <p:nvSpPr>
          <p:cNvPr id="11" name="右中かっこ 10"/>
          <p:cNvSpPr/>
          <p:nvPr/>
        </p:nvSpPr>
        <p:spPr>
          <a:xfrm rot="5400000">
            <a:off x="2763691" y="3093763"/>
            <a:ext cx="217600" cy="127927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右中かっこ 11"/>
          <p:cNvSpPr/>
          <p:nvPr/>
        </p:nvSpPr>
        <p:spPr>
          <a:xfrm rot="5400000">
            <a:off x="4463711" y="3093764"/>
            <a:ext cx="217600" cy="127927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右中かっこ 12"/>
          <p:cNvSpPr/>
          <p:nvPr/>
        </p:nvSpPr>
        <p:spPr>
          <a:xfrm rot="5400000">
            <a:off x="7203221" y="2335453"/>
            <a:ext cx="217601" cy="279589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AJM Style: </a:t>
            </a:r>
            <a:r>
              <a:rPr lang="en-US" dirty="0" smtClean="0"/>
              <a:t>re-indexing </a:t>
            </a:r>
            <a:r>
              <a:rPr lang="ja-JP" altLang="en-US" dirty="0" smtClean="0"/>
              <a:t>による保存性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変数の</a:t>
            </a:r>
            <a:r>
              <a:rPr lang="en-US" altLang="ja-JP" dirty="0" smtClean="0">
                <a:solidFill>
                  <a:srgbClr val="FF0000"/>
                </a:solidFill>
              </a:rPr>
              <a:t>index</a:t>
            </a:r>
            <a:r>
              <a:rPr lang="ja-JP" altLang="en-US" dirty="0" smtClean="0">
                <a:solidFill>
                  <a:srgbClr val="FF0000"/>
                </a:solidFill>
              </a:rPr>
              <a:t>を付け替え</a:t>
            </a:r>
            <a:r>
              <a:rPr lang="ja-JP" altLang="en-US" dirty="0" smtClean="0">
                <a:solidFill>
                  <a:schemeClr val="tx1"/>
                </a:solidFill>
              </a:rPr>
              <a:t>で意味が保存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70C0"/>
                </a:solidFill>
              </a:rPr>
              <a:t>相手</a:t>
            </a:r>
            <a:r>
              <a:rPr lang="en-US" altLang="ja-JP" dirty="0" smtClean="0">
                <a:solidFill>
                  <a:srgbClr val="0070C0"/>
                </a:solidFill>
              </a:rPr>
              <a:t>(O)</a:t>
            </a:r>
            <a:r>
              <a:rPr lang="ja-JP" altLang="en-US" dirty="0" smtClean="0">
                <a:solidFill>
                  <a:srgbClr val="0070C0"/>
                </a:solidFill>
              </a:rPr>
              <a:t>の義務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3"/>
            <a:endParaRPr lang="en-GB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引数の順番の変更</a:t>
            </a:r>
            <a:r>
              <a:rPr lang="ja-JP" altLang="en-US" dirty="0" smtClean="0">
                <a:solidFill>
                  <a:schemeClr val="tx1"/>
                </a:solidFill>
              </a:rPr>
              <a:t>で意味が保存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70C0"/>
                </a:solidFill>
              </a:rPr>
              <a:t>自分</a:t>
            </a:r>
            <a:r>
              <a:rPr lang="en-US" altLang="ja-JP" dirty="0" smtClean="0">
                <a:solidFill>
                  <a:srgbClr val="0070C0"/>
                </a:solidFill>
              </a:rPr>
              <a:t>(P)</a:t>
            </a:r>
            <a:r>
              <a:rPr lang="ja-JP" altLang="en-US" dirty="0" smtClean="0">
                <a:solidFill>
                  <a:srgbClr val="0070C0"/>
                </a:solidFill>
              </a:rPr>
              <a:t>の義務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64</a:t>
            </a:fld>
            <a:endParaRPr lang="en-GB"/>
          </a:p>
        </p:txBody>
      </p:sp>
      <p:pic>
        <p:nvPicPr>
          <p:cNvPr id="7" name="図 6" descr="%pptTeX&#10;\begin{document}&#10;\[&#10;  \lambda f_1 f_2 \dots. \lambda x_1 x_2 \dots. f_1\,(f_2 x_2)\,(f_3 x_3)\, \dots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27" y="2451645"/>
            <a:ext cx="6679970" cy="435200"/>
          </a:xfrm>
          <a:prstGeom prst="rect">
            <a:avLst/>
          </a:prstGeom>
        </p:spPr>
      </p:pic>
      <p:pic>
        <p:nvPicPr>
          <p:cNvPr id="9" name="図 8" descr="%pptTeX&#10;\begin{document}&#10;\[&#10;  \lambda f_1 f_2 \dots. \lambda x_1 x_2 \dots. f_2\,(f_5 x_1)\,(f_4 x_8)\, \dots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27" y="3362770"/>
            <a:ext cx="6679970" cy="435200"/>
          </a:xfrm>
          <a:prstGeom prst="rect">
            <a:avLst/>
          </a:prstGeom>
        </p:spPr>
      </p:pic>
      <p:sp>
        <p:nvSpPr>
          <p:cNvPr id="13" name="フローチャート: 結合子 12"/>
          <p:cNvSpPr/>
          <p:nvPr/>
        </p:nvSpPr>
        <p:spPr>
          <a:xfrm>
            <a:off x="5403581" y="3548589"/>
            <a:ext cx="212922" cy="21292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フローチャート: 結合子 13"/>
          <p:cNvSpPr/>
          <p:nvPr/>
        </p:nvSpPr>
        <p:spPr>
          <a:xfrm>
            <a:off x="4828617" y="3562919"/>
            <a:ext cx="212922" cy="21292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フローチャート: 結合子 14"/>
          <p:cNvSpPr/>
          <p:nvPr/>
        </p:nvSpPr>
        <p:spPr>
          <a:xfrm>
            <a:off x="5825540" y="3561390"/>
            <a:ext cx="212922" cy="21292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フローチャート: 結合子 15"/>
          <p:cNvSpPr/>
          <p:nvPr/>
        </p:nvSpPr>
        <p:spPr>
          <a:xfrm>
            <a:off x="6572360" y="3563800"/>
            <a:ext cx="212922" cy="21292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フローチャート: 結合子 16"/>
          <p:cNvSpPr/>
          <p:nvPr/>
        </p:nvSpPr>
        <p:spPr>
          <a:xfrm>
            <a:off x="6978450" y="3558980"/>
            <a:ext cx="212922" cy="21292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/>
              <p:cNvSpPr txBox="1"/>
              <p:nvPr/>
            </p:nvSpPr>
            <p:spPr>
              <a:xfrm rot="5400000">
                <a:off x="1582482" y="2808933"/>
                <a:ext cx="492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582482" y="2808933"/>
                <a:ext cx="492122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 descr="%pptTeX&#10;\begin{document}&#10;\[&#10;  \lambda f_1 f_2 \dots. \lambda x_1 x_2 \dots. f_1\,(f_2 x_2)\,(f_3 x_3)\, \dots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27" y="4986364"/>
            <a:ext cx="6679970" cy="43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/>
              <p:cNvSpPr txBox="1"/>
              <p:nvPr/>
            </p:nvSpPr>
            <p:spPr>
              <a:xfrm rot="5400000">
                <a:off x="1582482" y="5343652"/>
                <a:ext cx="492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582482" y="5343652"/>
                <a:ext cx="492122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28" descr="%pptTeX&#10;\begin{document}&#10;\[&#10;  \lambda f_1 f_2 \dots. \lambda x_1 x_2 \dots. f_1\,(f_3 x_3)\,(f_2 x_2)\, \dots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27" y="5812729"/>
            <a:ext cx="6679970" cy="435200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H="1">
            <a:off x="5746173" y="5400781"/>
            <a:ext cx="932648" cy="4119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746173" y="5433190"/>
            <a:ext cx="932648" cy="3795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AJM Style: </a:t>
            </a:r>
            <a:r>
              <a:rPr lang="ja-JP" altLang="en-US" dirty="0" smtClean="0"/>
              <a:t>ゲームの定義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3100" dirty="0" smtClean="0"/>
              <a:t>					Orbital </a:t>
            </a:r>
            <a:r>
              <a:rPr lang="en-US" altLang="ja-JP" sz="3100" dirty="0"/>
              <a:t>game [</a:t>
            </a:r>
            <a:r>
              <a:rPr lang="en-US" altLang="ja-JP" sz="3100" dirty="0" err="1"/>
              <a:t>Mellies</a:t>
            </a:r>
            <a:r>
              <a:rPr lang="en-US" altLang="ja-JP" sz="3100" dirty="0"/>
              <a:t> 2003</a:t>
            </a:r>
            <a:r>
              <a:rPr lang="en-US" altLang="ja-JP" sz="3100" dirty="0" smtClean="0"/>
              <a:t>]</a:t>
            </a:r>
            <a:endParaRPr lang="en-GB" sz="3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ja-JP" altLang="en-US" dirty="0" smtClean="0"/>
                  <a:t>と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ja-JP" altLang="en-US" dirty="0" smtClean="0"/>
                  <a:t>は群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ja-JP" altLang="en-US" dirty="0" smtClean="0"/>
                  <a:t>は左から、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ja-JP" altLang="en-US" dirty="0" smtClean="0"/>
                  <a:t>は右から       に作用する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左右</a:t>
                </a:r>
                <a:r>
                  <a:rPr lang="ja-JP" altLang="en-US" dirty="0"/>
                  <a:t>の</a:t>
                </a:r>
                <a:r>
                  <a:rPr lang="ja-JP" altLang="en-US" dirty="0" smtClean="0"/>
                  <a:t>作用は可換（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ja-JP" altLang="en-US" dirty="0" smtClean="0"/>
                  <a:t>）</a:t>
                </a:r>
                <a:endParaRPr lang="en-US" altLang="ja-JP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 smtClean="0"/>
                  <a:t>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ja-JP" altLang="en-US" dirty="0" smtClean="0"/>
                  <a:t>は         にも作用する</a:t>
                </a:r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r>
                  <a:rPr lang="ja-JP" altLang="en-US" dirty="0" smtClean="0"/>
                  <a:t>戦略は                                  で次を満たすもの</a:t>
                </a:r>
                <a:endParaRPr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65</a:t>
            </a:fld>
            <a:endParaRPr lang="en-GB"/>
          </a:p>
        </p:txBody>
      </p:sp>
      <p:pic>
        <p:nvPicPr>
          <p:cNvPr id="7" name="図 6" descr="%pptTeX&#10;\begin{document}&#10;\[&#10;  G = (\mathcal{M}_{\PP}, \mathcal{M}_{\OO}, P, L, R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1" y="1287840"/>
            <a:ext cx="5020988" cy="522240"/>
          </a:xfrm>
          <a:prstGeom prst="rect">
            <a:avLst/>
          </a:prstGeom>
        </p:spPr>
      </p:pic>
      <p:pic>
        <p:nvPicPr>
          <p:cNvPr id="8" name="図 7" descr="%pptTeX&#10;\begin{document}&#10;\[&#10;  \mathcal{M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12" y="2495153"/>
            <a:ext cx="418709" cy="303416"/>
          </a:xfrm>
          <a:prstGeom prst="rect">
            <a:avLst/>
          </a:prstGeom>
        </p:spPr>
      </p:pic>
      <p:pic>
        <p:nvPicPr>
          <p:cNvPr id="9" name="図 8" descr="%pptTeX&#10;\begin{document}&#10;\[&#10;  \mathcal{M}^{\star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80" y="3590910"/>
            <a:ext cx="757553" cy="414120"/>
          </a:xfrm>
          <a:prstGeom prst="rect">
            <a:avLst/>
          </a:prstGeom>
        </p:spPr>
      </p:pic>
      <p:pic>
        <p:nvPicPr>
          <p:cNvPr id="10" name="図 9" descr="%pptTeX&#10;\begin{document}&#10;\[&#10;  \phi \circ (a_1 a_2 \dots a_n) \circ \psi = (\phi \circ a_1 \circ \psi) (\phi \circ a_2 \circ \psi) \dots (\phi \circ a_n \circ \psi)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7" y="4134726"/>
            <a:ext cx="8440741" cy="348160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3171490" y="1916244"/>
            <a:ext cx="3273136" cy="410246"/>
          </a:xfrm>
          <a:prstGeom prst="wedgeRoundRectCallout">
            <a:avLst>
              <a:gd name="adj1" fmla="val -10312"/>
              <a:gd name="adj2" fmla="val -83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変数の</a:t>
            </a:r>
            <a:r>
              <a:rPr lang="en-US" altLang="ja-JP" sz="2800" dirty="0" smtClean="0"/>
              <a:t>index</a:t>
            </a:r>
            <a:r>
              <a:rPr lang="ja-JP" altLang="en-US" sz="2800" dirty="0" smtClean="0"/>
              <a:t>の変更</a:t>
            </a:r>
            <a:endParaRPr lang="en-GB" sz="2800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5574723" y="1278141"/>
            <a:ext cx="3273136" cy="410246"/>
          </a:xfrm>
          <a:prstGeom prst="wedgeRoundRectCallout">
            <a:avLst>
              <a:gd name="adj1" fmla="val -58883"/>
              <a:gd name="adj2" fmla="val 154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引数の順番の変更</a:t>
            </a:r>
            <a:endParaRPr lang="en-GB" sz="2800" dirty="0"/>
          </a:p>
        </p:txBody>
      </p:sp>
      <p:pic>
        <p:nvPicPr>
          <p:cNvPr id="13" name="図 12" descr="%pptTeX&#10;\begin{document}&#10;\[&#10;  \sigma \in \mathcal{M}^{\star \mathrm{even}} \cap P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57" y="4766296"/>
            <a:ext cx="3296431" cy="414120"/>
          </a:xfrm>
          <a:prstGeom prst="rect">
            <a:avLst/>
          </a:prstGeom>
        </p:spPr>
      </p:pic>
      <p:pic>
        <p:nvPicPr>
          <p:cNvPr id="14" name="図 13" descr="%pptTeX&#10;\begin{document}&#10;\[&#10;  \forall s \in \sigma. \forall \psi \in R. \exists \phi \in L. \phi \circ s \circ \psi \in \sigma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55" y="5344769"/>
            <a:ext cx="6324357" cy="391000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528597" y="5868608"/>
            <a:ext cx="3273136" cy="410246"/>
          </a:xfrm>
          <a:prstGeom prst="wedgeRoundRectCallout">
            <a:avLst>
              <a:gd name="adj1" fmla="val 22069"/>
              <a:gd name="adj2" fmla="val -783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引数の順番の変更</a:t>
            </a:r>
            <a:endParaRPr lang="en-GB" sz="2800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4030472" y="5837176"/>
            <a:ext cx="3273136" cy="410246"/>
          </a:xfrm>
          <a:prstGeom prst="wedgeRoundRectCallout">
            <a:avLst>
              <a:gd name="adj1" fmla="val -37614"/>
              <a:gd name="adj2" fmla="val -858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変数の</a:t>
            </a:r>
            <a:r>
              <a:rPr lang="en-US" altLang="ja-JP" sz="2800" dirty="0" smtClean="0"/>
              <a:t>index</a:t>
            </a:r>
            <a:r>
              <a:rPr lang="ja-JP" altLang="en-US" sz="2800" dirty="0" smtClean="0"/>
              <a:t>の変更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51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AJM Style: </a:t>
            </a:r>
            <a:r>
              <a:rPr lang="ja-JP" altLang="en-US" dirty="0" smtClean="0"/>
              <a:t>型の解釈</a:t>
            </a:r>
            <a:endParaRPr lang="en-GB" dirty="0"/>
          </a:p>
        </p:txBody>
      </p:sp>
      <p:pic>
        <p:nvPicPr>
          <p:cNvPr id="7" name="コンテンツ プレースホルダー 6" descr="%pptTeX&#10;\begin{document}&#10;\[&#10;  G_{X} = (\{ \; \}, \{ X \}, \{ \epsilon, X \}, \{ \mathit{id} \}, \{ \mathit{id} \})&#10;\]&#10;\end{document}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5" y="1346236"/>
            <a:ext cx="4939426" cy="34816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66</a:t>
            </a:fld>
            <a:endParaRPr lang="en-GB"/>
          </a:p>
        </p:txBody>
      </p:sp>
      <p:pic>
        <p:nvPicPr>
          <p:cNvPr id="8" name="図 7" descr="%pptTeX&#10;\begin{document}&#10;\[&#10;  G_{A \to B} = (\mathcal{M}_{\PP}^{B} + \mathbb{N} \times \mathcal{M}_{\OO}^{A},&#10;                          \mathcal{M}_{\OO}^{B} + \mathbb{N} \times \mathcal{M}_{\PP}^{A},&#10;                          P_{A \to B},&#10;                          L_{A \to B},&#10;                          R_{A \to B}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675"/>
            <a:ext cx="9112816" cy="399840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1222744" y="3009014"/>
            <a:ext cx="3157870" cy="531628"/>
          </a:xfrm>
          <a:prstGeom prst="wedgeRoundRectCallout">
            <a:avLst>
              <a:gd name="adj1" fmla="val -9036"/>
              <a:gd name="adj2" fmla="val -10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加算無限個の複製</a:t>
            </a:r>
            <a:endParaRPr lang="en-GB" sz="2800" dirty="0"/>
          </a:p>
        </p:txBody>
      </p:sp>
      <p:pic>
        <p:nvPicPr>
          <p:cNvPr id="13" name="図 12" descr="%pptTeX&#10;\begin{document}&#10;\[&#10;  P_{A \to B} = \Big\{ s \in (\mathcal{M}^{A \to B})^{\star}&#10; ~\Big|~&#10;  \begin{array}{r}&#10;    \forall i. (s \upharpoonright (i, A)) \in P_{A} \\&#10;    (s \upharpoonright B) \in P_{B}&#10;  \end{array}&#10;  \Big\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5" y="3706923"/>
            <a:ext cx="6896926" cy="7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AJM Style: </a:t>
            </a:r>
            <a:r>
              <a:rPr lang="ja-JP" altLang="en-US" dirty="0" smtClean="0"/>
              <a:t>型の解釈</a:t>
            </a:r>
            <a:endParaRPr lang="en-GB" dirty="0"/>
          </a:p>
        </p:txBody>
      </p:sp>
      <p:pic>
        <p:nvPicPr>
          <p:cNvPr id="7" name="コンテンツ プレースホルダー 6" descr="%pptTeX&#10;\begin{document}&#10;\[&#10;  G_{X} = (\{ \; \}, \{ X \}, \{ \epsilon, X \}, \{ \mathit{id} \}, \{ \mathit{id} \})&#10;\]&#10;\end{document}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5" y="1346236"/>
            <a:ext cx="4939426" cy="34816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67</a:t>
            </a:fld>
            <a:endParaRPr lang="en-GB"/>
          </a:p>
        </p:txBody>
      </p:sp>
      <p:pic>
        <p:nvPicPr>
          <p:cNvPr id="8" name="図 7" descr="%pptTeX&#10;\begin{document}&#10;\[&#10;  G_{A \to B} = (\mathcal{M}_{\PP}^{B} + \mathbb{N} \times \mathcal{M}_{\OO}^{A},&#10;                          \mathcal{M}_{\OO}^{B} + \mathbb{N} \times \mathcal{M}_{\PP}^{A},&#10;                          P_{A \to B},&#10;                          L_{A \to B},&#10;                          R_{A \to B}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675"/>
            <a:ext cx="9112816" cy="399840"/>
          </a:xfrm>
          <a:prstGeom prst="rect">
            <a:avLst/>
          </a:prstGeom>
        </p:spPr>
      </p:pic>
      <p:pic>
        <p:nvPicPr>
          <p:cNvPr id="3" name="図 2" descr="%pptTeX&#10;\begin{document}&#10;\[&#10;  R_{A \to B} = L_{A}^{\mathit{op}} \times R_{B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9" y="3435025"/>
            <a:ext cx="2611305" cy="361760"/>
          </a:xfrm>
          <a:prstGeom prst="rect">
            <a:avLst/>
          </a:prstGeom>
        </p:spPr>
      </p:pic>
      <p:pic>
        <p:nvPicPr>
          <p:cNvPr id="11" name="図 10" descr="%pptTeX&#10;\begin{document}&#10;\[&#10;  a \circ (\phi_A, \psi_B) =&#10;  \left\{&#10;  \begin{array}{ll}&#10;    a \circ \psi_B \quad &amp; \textrm{(if \( a \in \mathcal{M}^B \))} \\&#10;    (i, \phi_A \circ a') \quad &amp; \textrm{(if \( a = (i, a') \in \mathbb{N} \times \mathcal{M}^{A} \))}&#10;  \end{array}&#10;  \right.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0" y="4071136"/>
            <a:ext cx="8089696" cy="8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AJM Style: </a:t>
            </a:r>
            <a:r>
              <a:rPr lang="ja-JP" altLang="en-US" dirty="0" smtClean="0"/>
              <a:t>型の解釈</a:t>
            </a:r>
            <a:endParaRPr lang="en-GB" dirty="0"/>
          </a:p>
        </p:txBody>
      </p:sp>
      <p:pic>
        <p:nvPicPr>
          <p:cNvPr id="7" name="コンテンツ プレースホルダー 6" descr="%pptTeX&#10;\begin{document}&#10;\[&#10;  G_{X} = (\{ \; \}, \{ X \}, \{ \epsilon, X \}, \{ \mathit{id} \}, \{ \mathit{id} \})&#10;\]&#10;\end{document}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5" y="1346236"/>
            <a:ext cx="4939426" cy="34816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68</a:t>
            </a:fld>
            <a:endParaRPr lang="en-GB"/>
          </a:p>
        </p:txBody>
      </p:sp>
      <p:pic>
        <p:nvPicPr>
          <p:cNvPr id="8" name="図 7" descr="%pptTeX&#10;\begin{document}&#10;\[&#10;  G_{A \to B} = (\mathcal{M}_{\PP}^{B} + \mathbb{N} \times \mathcal{M}_{\OO}^{A},&#10;                          \mathcal{M}_{\OO}^{B} + \mathbb{N} \times \mathcal{M}_{\PP}^{A},&#10;                          P_{A \to B},&#10;                          L_{A \to B},&#10;                          R_{A \to B}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675"/>
            <a:ext cx="9112816" cy="399840"/>
          </a:xfrm>
          <a:prstGeom prst="rect">
            <a:avLst/>
          </a:prstGeom>
        </p:spPr>
      </p:pic>
      <p:pic>
        <p:nvPicPr>
          <p:cNvPr id="13" name="図 12" descr="%pptTeX&#10;\begin{document}&#10;\[&#10;  (\varpi, \{ \psi_i \}_{i \in \mathbb{N}}, \phi) \circ a =&#10;  \left\{&#10;  \begin{array}{ll}&#10;    \phi \circ a &amp; \textrm{(if \( a \in \mathcal{M}^B \))} \\&#10;    (\varpi(i), a' \circ \psi_i) &amp; \textrm{(if \( a = (i, a') \in \mathbb{N} \times \mathcal{M}^{A} \))}&#10;  \end{array}&#10;  \right.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" y="4554987"/>
            <a:ext cx="9069752" cy="833680"/>
          </a:xfrm>
          <a:prstGeom prst="rect">
            <a:avLst/>
          </a:prstGeom>
        </p:spPr>
      </p:pic>
      <p:pic>
        <p:nvPicPr>
          <p:cNvPr id="14" name="図 13" descr="%pptTeX&#10;\begin{document}&#10;\[&#10;  L_{A \to B} =&#10;  \Bigg\{ (\varpi, \{ \psi_i \}_{i \in \mathbb{N}}, \phi)&#10;  ~\Bigg|~&#10;  \begin{array}{l}&#10;    \varpi : \mathbb{N} \stackrel{\cong}{\longrightarrow} \mathbb{N} \\&#10;    \psi_i \in R_{A}^{\mathit{op}} \\&#10;    \phi \in L_{B}&#10;  \end{array}&#10;  \Bigg\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51" y="3033291"/>
            <a:ext cx="6177870" cy="12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AJM Style: </a:t>
            </a:r>
            <a:r>
              <a:rPr lang="ja-JP" altLang="en-US" dirty="0" smtClean="0"/>
              <a:t>戦略の同値類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ゲーム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ja-JP" altLang="en-US" dirty="0" smtClean="0"/>
                  <a:t>の戦略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en-US" dirty="0" smtClean="0"/>
                  <a:t>と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ja-JP" altLang="en-US" dirty="0" smtClean="0"/>
                  <a:t>について、</a:t>
                </a:r>
                <a:endParaRPr lang="en-US" altLang="ja-JP" dirty="0" smtClean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endParaRPr lang="en-GB" dirty="0" smtClean="0"/>
              </a:p>
              <a:p>
                <a:r>
                  <a:rPr lang="ja-JP" altLang="en-US" dirty="0" smtClean="0"/>
                  <a:t>戦略の合成は同値類上の演算になる</a:t>
                </a:r>
                <a:endParaRPr lang="en-US" altLang="ja-JP" dirty="0" smtClean="0"/>
              </a:p>
              <a:p>
                <a:endParaRPr lang="en-US" dirty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95" t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69</a:t>
            </a:fld>
            <a:endParaRPr lang="en-GB"/>
          </a:p>
        </p:txBody>
      </p:sp>
      <p:pic>
        <p:nvPicPr>
          <p:cNvPr id="8" name="図 7" descr="%pptTeX&#10;\begin{document}&#10;\[&#10;  \sigma \preceq \tau \quad\textrm{iff}\quad \forall s \in \sigma. \forall \psi \in R_{G}. \exists \phi \in L_{G}. \phi \circ s \circ \psi \in \tau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" y="2035372"/>
            <a:ext cx="8966983" cy="396100"/>
          </a:xfrm>
          <a:prstGeom prst="rect">
            <a:avLst/>
          </a:prstGeom>
        </p:spPr>
      </p:pic>
      <p:pic>
        <p:nvPicPr>
          <p:cNvPr id="9" name="図 8" descr="%pptTeX&#10;\begin{document}&#10;\[&#10;  \sigma \cong \tau \quad\textrm{iff}\quad \sigma \preceq \tau \wedge \tau \preceq \sigma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" y="2635336"/>
            <a:ext cx="4671901" cy="367200"/>
          </a:xfrm>
          <a:prstGeom prst="rect">
            <a:avLst/>
          </a:prstGeom>
        </p:spPr>
      </p:pic>
      <p:pic>
        <p:nvPicPr>
          <p:cNvPr id="10" name="図 9" descr="%pptTeX&#10;\begin{document}&#10;\[&#10;  \sigma_1 \cong \sigma_2 \wedge \tau_1 \cong \tau_2 \Rightarrow (\sigma_1; \tau_1) \cong (\sigma_2; \tau_2)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80" y="4488970"/>
            <a:ext cx="6668551" cy="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論理式が定めるゲーム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					</a:t>
            </a:r>
            <a:r>
              <a:rPr lang="en-US" altLang="ja-JP" sz="3600" dirty="0" err="1" smtClean="0"/>
              <a:t>Prover</a:t>
            </a:r>
            <a:r>
              <a:rPr lang="en-US" altLang="ja-JP" sz="3600" dirty="0" smtClean="0"/>
              <a:t>-Skeptic Dialogue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Prover </a:t>
                </a:r>
                <a:r>
                  <a:rPr lang="ja-JP" altLang="en-US" dirty="0" smtClean="0"/>
                  <a:t>と </a:t>
                </a:r>
                <a:r>
                  <a:rPr lang="en-US" altLang="ja-JP" dirty="0" smtClean="0"/>
                  <a:t>Skeptic </a:t>
                </a:r>
                <a:r>
                  <a:rPr lang="ja-JP" altLang="en-US" dirty="0" smtClean="0"/>
                  <a:t>の間の対話型ゲーム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論理式の真偽</a:t>
                </a:r>
                <a:r>
                  <a:rPr lang="en-US" altLang="ja-JP" dirty="0" smtClean="0"/>
                  <a:t>	</a:t>
                </a:r>
                <a:r>
                  <a:rPr lang="ja-JP" altLang="en-US" dirty="0" smtClean="0"/>
                  <a:t>⇔　ゲームの（必）勝者</a:t>
                </a:r>
                <a:endParaRPr lang="en-US" altLang="ja-JP" dirty="0" smtClean="0"/>
              </a:p>
              <a:p>
                <a:endParaRPr lang="en-GB" dirty="0" smtClean="0"/>
              </a:p>
              <a:p>
                <a:r>
                  <a:rPr lang="ja-JP" altLang="en-US" dirty="0" smtClean="0"/>
                  <a:t>例：                                 に対応するゲーム</a:t>
                </a:r>
                <a:endParaRPr lang="en-GB" dirty="0" smtClean="0"/>
              </a:p>
              <a:p>
                <a:pPr marL="715518" lvl="1" indent="-514350">
                  <a:buFont typeface="+mj-lt"/>
                  <a:buAutoNum type="arabicPeriod"/>
                </a:pPr>
                <a:r>
                  <a:rPr lang="en-GB" dirty="0" err="1" smtClean="0"/>
                  <a:t>Skeptic</a:t>
                </a:r>
                <a:r>
                  <a:rPr lang="en-GB" dirty="0" smtClean="0"/>
                  <a:t> </a:t>
                </a:r>
                <a:r>
                  <a:rPr lang="ja-JP" altLang="en-US" dirty="0" smtClean="0"/>
                  <a:t>が自然数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を選ぶ</a:t>
                </a:r>
                <a:endParaRPr lang="en-US" altLang="ja-JP" dirty="0" smtClean="0"/>
              </a:p>
              <a:p>
                <a:pPr marL="715518" lvl="1" indent="-514350">
                  <a:buFont typeface="+mj-lt"/>
                  <a:buAutoNum type="arabicPeriod"/>
                </a:pPr>
                <a:r>
                  <a:rPr lang="en-US" altLang="ja-JP" dirty="0" err="1" smtClean="0"/>
                  <a:t>Prover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が自然数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dirty="0" smtClean="0"/>
                  <a:t> を選ぶ</a:t>
                </a:r>
                <a:endParaRPr lang="en-US" altLang="ja-JP" dirty="0" smtClean="0"/>
              </a:p>
              <a:p>
                <a:pPr marL="715518" lvl="1" indent="-514350">
                  <a:buFont typeface="+mj-lt"/>
                  <a:buAutoNum type="arabicPeriod"/>
                </a:pPr>
                <a:r>
                  <a:rPr lang="en-US" altLang="ja-JP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ならば </a:t>
                </a:r>
                <a:r>
                  <a:rPr lang="en-US" altLang="ja-JP" dirty="0" err="1" smtClean="0"/>
                  <a:t>Prover</a:t>
                </a:r>
                <a:r>
                  <a:rPr lang="ja-JP" altLang="en-US" dirty="0"/>
                  <a:t> </a:t>
                </a:r>
                <a:r>
                  <a:rPr lang="ja-JP" altLang="en-US" dirty="0" smtClean="0"/>
                  <a:t>の勝ち、</a:t>
                </a:r>
                <a:endParaRPr lang="en-US" altLang="ja-JP" dirty="0" smtClean="0"/>
              </a:p>
              <a:p>
                <a:pPr marL="201168" lvl="1" indent="0">
                  <a:buNone/>
                </a:pPr>
                <a:r>
                  <a:rPr lang="en-GB" dirty="0" smtClean="0"/>
                  <a:t>			</a:t>
                </a:r>
                <a:r>
                  <a:rPr lang="ja-JP" altLang="en-US" dirty="0" smtClean="0"/>
                  <a:t>そうでないなら </a:t>
                </a:r>
                <a:r>
                  <a:rPr lang="en-US" altLang="ja-JP" dirty="0" smtClean="0"/>
                  <a:t>Skeptic </a:t>
                </a:r>
                <a:r>
                  <a:rPr lang="ja-JP" altLang="en-US" dirty="0" smtClean="0"/>
                  <a:t>の勝ち</a:t>
                </a:r>
                <a:endParaRPr lang="en-GB" dirty="0" smtClean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011" t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7</a:t>
            </a:fld>
            <a:endParaRPr lang="en-GB"/>
          </a:p>
        </p:txBody>
      </p:sp>
      <p:pic>
        <p:nvPicPr>
          <p:cNvPr id="7" name="図 6" descr="%pptTeX&#10;\begin{document}&#10;\[&#10;  \phi = \forall x. \exists y. x &lt; y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9" y="3245819"/>
            <a:ext cx="3113013" cy="42228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270164" y="1742208"/>
            <a:ext cx="6012870" cy="1198419"/>
            <a:chOff x="270164" y="1742208"/>
            <a:chExt cx="6012870" cy="1198419"/>
          </a:xfrm>
        </p:grpSpPr>
        <p:sp>
          <p:nvSpPr>
            <p:cNvPr id="8" name="四角形吹き出し 7"/>
            <p:cNvSpPr/>
            <p:nvPr/>
          </p:nvSpPr>
          <p:spPr>
            <a:xfrm>
              <a:off x="509154" y="2317173"/>
              <a:ext cx="2649681" cy="623454"/>
            </a:xfrm>
            <a:prstGeom prst="wedgeRectCallout">
              <a:avLst>
                <a:gd name="adj1" fmla="val -38153"/>
                <a:gd name="adj2" fmla="val -13583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/>
                <a:t>Proponent (P)</a:t>
              </a:r>
              <a:endParaRPr lang="en-GB" sz="3200" dirty="0"/>
            </a:p>
          </p:txBody>
        </p:sp>
        <p:sp>
          <p:nvSpPr>
            <p:cNvPr id="9" name="四角形吹き出し 8"/>
            <p:cNvSpPr/>
            <p:nvPr/>
          </p:nvSpPr>
          <p:spPr>
            <a:xfrm>
              <a:off x="3633353" y="2317173"/>
              <a:ext cx="2649681" cy="623454"/>
            </a:xfrm>
            <a:prstGeom prst="wedgeRectCallout">
              <a:avLst>
                <a:gd name="adj1" fmla="val -61683"/>
                <a:gd name="adj2" fmla="val -1341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/>
                <a:t>Opponent (O)</a:t>
              </a:r>
              <a:endParaRPr lang="en-GB" sz="3200" dirty="0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270164" y="1745673"/>
              <a:ext cx="126769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2022762" y="1742208"/>
              <a:ext cx="1364674" cy="34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645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AJM Style: </a:t>
            </a:r>
            <a:r>
              <a:rPr lang="ja-JP" altLang="en-US" dirty="0" smtClean="0"/>
              <a:t>項の解釈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ja-JP" altLang="en-US" dirty="0" smtClean="0"/>
                  <a:t>を単純型付きの</a:t>
                </a:r>
                <a:r>
                  <a:rPr lang="en-US" altLang="ja-JP" dirty="0" smtClean="0"/>
                  <a:t>λ</a:t>
                </a:r>
                <a:r>
                  <a:rPr lang="ja-JP" altLang="en-US" dirty="0" smtClean="0"/>
                  <a:t>項とする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適当にインデックスを付けてアフィン</a:t>
                </a:r>
                <a:r>
                  <a:rPr lang="en-US" altLang="ja-JP" dirty="0" smtClean="0"/>
                  <a:t>λ</a:t>
                </a:r>
                <a:r>
                  <a:rPr lang="ja-JP" altLang="en-US" dirty="0" smtClean="0"/>
                  <a:t>項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ja-JP" altLang="en-US" dirty="0" smtClean="0"/>
                  <a:t>を作る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アフィン</a:t>
                </a:r>
                <a:r>
                  <a:rPr lang="en-US" altLang="ja-JP" dirty="0" smtClean="0"/>
                  <a:t>λ</a:t>
                </a:r>
                <a:r>
                  <a:rPr lang="ja-JP" altLang="en-US" dirty="0" smtClean="0"/>
                  <a:t>項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ja-JP" altLang="en-US" dirty="0" smtClean="0"/>
                  <a:t>に対応する戦略を計算する</a:t>
                </a:r>
                <a:endParaRPr lang="en-GB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24" t="-3178" r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70</a:t>
            </a:fld>
            <a:endParaRPr lang="en-GB"/>
          </a:p>
        </p:txBody>
      </p:sp>
      <p:pic>
        <p:nvPicPr>
          <p:cNvPr id="7" name="図 6" descr="%pptTeX&#10;\begin{document}&#10;\[&#10;  \beta : \mathbb{N}^* \stackrel{\cong}{\longrightarrow} \mathbb{N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99" y="3726033"/>
            <a:ext cx="2244600" cy="5134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75687" y="3075709"/>
            <a:ext cx="5309754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適当なインデックの付け方の例</a:t>
            </a:r>
            <a:endParaRPr lang="en-GB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86231" y="3750401"/>
            <a:ext cx="267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を仮定</a:t>
            </a:r>
            <a:endParaRPr lang="en-GB" sz="2800" dirty="0"/>
          </a:p>
        </p:txBody>
      </p:sp>
      <p:pic>
        <p:nvPicPr>
          <p:cNvPr id="12" name="図 11" descr="%pptTeX&#10;\begin{document}&#10;\[&#10;  \lambda f g x. f\,x\,(g\,x)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4" y="4596866"/>
            <a:ext cx="1935315" cy="348160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>
            <a:off x="1922318" y="5031368"/>
            <a:ext cx="727364" cy="5076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 descr="%pptTeX&#10;\begin{document}&#10;\[&#10;  \lambda \{f_i\}_i \{g_i\}_i \{x_i\}_i.\ &#10;    f_{\beta(\epsilon)}\ \{ x_{\beta(1\cdot i)} \}_j\ \{ g_{\beta(2 \cdot j)}\,\{ x_{\beta(2 \cdot j \cdot 1 \cdot k)} \}_k \, \}_j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8" y="5671872"/>
            <a:ext cx="7490699" cy="3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 Style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「どの出現か」の情報を</a:t>
            </a:r>
            <a:r>
              <a:rPr lang="en-US" altLang="ja-JP" dirty="0" smtClean="0"/>
              <a:t>move</a:t>
            </a:r>
            <a:r>
              <a:rPr lang="ja-JP" altLang="en-US" dirty="0" smtClean="0"/>
              <a:t>に足す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71</a:t>
            </a:fld>
            <a:endParaRPr lang="en-GB"/>
          </a:p>
        </p:txBody>
      </p:sp>
      <p:pic>
        <p:nvPicPr>
          <p:cNvPr id="7" name="図 6" descr="%pptTeX&#10;\begin{document}&#10;\[&#10;  \lambda f x. f (f\,x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41" y="1987327"/>
            <a:ext cx="1874307" cy="435200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3236771" y="2339400"/>
            <a:ext cx="176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吹き出し 8"/>
          <p:cNvSpPr/>
          <p:nvPr/>
        </p:nvSpPr>
        <p:spPr>
          <a:xfrm>
            <a:off x="175687" y="2732809"/>
            <a:ext cx="3397828" cy="409868"/>
          </a:xfrm>
          <a:prstGeom prst="wedgeRectCallout">
            <a:avLst>
              <a:gd name="adj1" fmla="val 39256"/>
              <a:gd name="adj2" fmla="val -112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トップレベルの </a:t>
            </a:r>
            <a:r>
              <a:rPr lang="en-US" altLang="ja-JP" sz="2400" dirty="0" smtClean="0"/>
              <a:t>f </a:t>
            </a:r>
            <a:r>
              <a:rPr lang="ja-JP" altLang="en-US" sz="2400" dirty="0" smtClean="0"/>
              <a:t>の引数</a:t>
            </a:r>
            <a:endParaRPr lang="en-GB" sz="2400" dirty="0"/>
          </a:p>
        </p:txBody>
      </p:sp>
      <p:sp>
        <p:nvSpPr>
          <p:cNvPr id="10" name="四角形吹き出し 9"/>
          <p:cNvSpPr/>
          <p:nvPr/>
        </p:nvSpPr>
        <p:spPr>
          <a:xfrm>
            <a:off x="3947586" y="2722418"/>
            <a:ext cx="4765965" cy="409868"/>
          </a:xfrm>
          <a:prstGeom prst="wedgeRectCallout">
            <a:avLst>
              <a:gd name="adj1" fmla="val -60220"/>
              <a:gd name="adj2" fmla="val -14538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トップレベルの </a:t>
            </a:r>
            <a:r>
              <a:rPr lang="en-US" altLang="ja-JP" sz="2400" dirty="0" smtClean="0"/>
              <a:t>f </a:t>
            </a:r>
            <a:r>
              <a:rPr lang="ja-JP" altLang="en-US" sz="2400" dirty="0" smtClean="0"/>
              <a:t>の引数の </a:t>
            </a:r>
            <a:r>
              <a:rPr lang="en-US" altLang="ja-JP" sz="2400" dirty="0" smtClean="0"/>
              <a:t>f </a:t>
            </a:r>
            <a:r>
              <a:rPr lang="ja-JP" altLang="en-US" sz="2400" dirty="0" smtClean="0"/>
              <a:t>の引数</a:t>
            </a:r>
            <a:endParaRPr lang="en-GB" sz="24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2835761" y="2432917"/>
            <a:ext cx="7377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%pptTeX&#10;\begin{document}&#10;\[&#10;  (\rr{X_1} \to \bb{X_2}) \to \bb{X_3} \to \rr{X_4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39" y="2025426"/>
            <a:ext cx="3362986" cy="348160"/>
          </a:xfrm>
          <a:prstGeom prst="rect">
            <a:avLst/>
          </a:prstGeom>
        </p:spPr>
      </p:pic>
      <p:pic>
        <p:nvPicPr>
          <p:cNvPr id="13" name="図 12" descr="%pptTeX&#10;\begin{document}&#10;\[&#10;  \rr{X_4} \ \bb{X_2}\ \rr{X_1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9" y="3783769"/>
            <a:ext cx="1730757" cy="362100"/>
          </a:xfrm>
          <a:prstGeom prst="rect">
            <a:avLst/>
          </a:prstGeom>
        </p:spPr>
      </p:pic>
      <p:sp>
        <p:nvSpPr>
          <p:cNvPr id="14" name="円弧 13"/>
          <p:cNvSpPr/>
          <p:nvPr/>
        </p:nvSpPr>
        <p:spPr>
          <a:xfrm>
            <a:off x="5584256" y="3278661"/>
            <a:ext cx="1796484" cy="998997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/>
          <p:cNvSpPr/>
          <p:nvPr/>
        </p:nvSpPr>
        <p:spPr>
          <a:xfrm>
            <a:off x="1265103" y="3556868"/>
            <a:ext cx="466237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/>
          <p:cNvSpPr/>
          <p:nvPr/>
        </p:nvSpPr>
        <p:spPr>
          <a:xfrm>
            <a:off x="1914102" y="3566806"/>
            <a:ext cx="466237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図 17" descr="%pptTeX&#10;\begin{document}&#10;\[&#10;  \rr{X_4} \ \bb{X_2}\ \rr{X_1}\ \bb{X_2}\ \rr{X_1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75" y="3787951"/>
            <a:ext cx="3006395" cy="362100"/>
          </a:xfrm>
          <a:prstGeom prst="rect">
            <a:avLst/>
          </a:prstGeom>
        </p:spPr>
      </p:pic>
      <p:sp>
        <p:nvSpPr>
          <p:cNvPr id="19" name="円弧 18"/>
          <p:cNvSpPr/>
          <p:nvPr/>
        </p:nvSpPr>
        <p:spPr>
          <a:xfrm>
            <a:off x="5584255" y="3584576"/>
            <a:ext cx="466237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円弧 19"/>
          <p:cNvSpPr/>
          <p:nvPr/>
        </p:nvSpPr>
        <p:spPr>
          <a:xfrm>
            <a:off x="6233254" y="3594514"/>
            <a:ext cx="466237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円弧 20"/>
          <p:cNvSpPr/>
          <p:nvPr/>
        </p:nvSpPr>
        <p:spPr>
          <a:xfrm>
            <a:off x="7519082" y="3578674"/>
            <a:ext cx="466237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3364" y="5713389"/>
            <a:ext cx="781396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move </a:t>
            </a:r>
            <a:r>
              <a:rPr lang="ja-JP" altLang="en-US" sz="2800" dirty="0" smtClean="0"/>
              <a:t>の名前は同じだか、そこに至る過程が異なる</a:t>
            </a:r>
            <a:endParaRPr lang="en-GB" sz="2800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2835761" y="4536086"/>
            <a:ext cx="3006395" cy="998997"/>
            <a:chOff x="3044097" y="4536086"/>
            <a:chExt cx="3006395" cy="998997"/>
          </a:xfrm>
        </p:grpSpPr>
        <p:sp>
          <p:nvSpPr>
            <p:cNvPr id="33" name="円弧 32"/>
            <p:cNvSpPr/>
            <p:nvPr/>
          </p:nvSpPr>
          <p:spPr>
            <a:xfrm>
              <a:off x="3344278" y="4536086"/>
              <a:ext cx="1796484" cy="998997"/>
            </a:xfrm>
            <a:prstGeom prst="arc">
              <a:avLst>
                <a:gd name="adj1" fmla="val 11003150"/>
                <a:gd name="adj2" fmla="val 0"/>
              </a:avLst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図 33" descr="%pptTeX&#10;\begin{document}&#10;\[&#10;  \rr{X_4} \ \bb{X_2}\ \rr{X_1}\ \bb{X_2}\ \rr{X_1}&#10;\]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097" y="5045376"/>
              <a:ext cx="3006395" cy="362100"/>
            </a:xfrm>
            <a:prstGeom prst="rect">
              <a:avLst/>
            </a:prstGeom>
          </p:spPr>
        </p:pic>
        <p:sp>
          <p:nvSpPr>
            <p:cNvPr id="35" name="円弧 34"/>
            <p:cNvSpPr/>
            <p:nvPr/>
          </p:nvSpPr>
          <p:spPr>
            <a:xfrm>
              <a:off x="3344277" y="4842001"/>
              <a:ext cx="466237" cy="387169"/>
            </a:xfrm>
            <a:prstGeom prst="arc">
              <a:avLst>
                <a:gd name="adj1" fmla="val 11003150"/>
                <a:gd name="adj2" fmla="val 0"/>
              </a:avLst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円弧 35"/>
            <p:cNvSpPr/>
            <p:nvPr/>
          </p:nvSpPr>
          <p:spPr>
            <a:xfrm>
              <a:off x="3993276" y="4851939"/>
              <a:ext cx="466237" cy="387169"/>
            </a:xfrm>
            <a:prstGeom prst="arc">
              <a:avLst>
                <a:gd name="adj1" fmla="val 11003150"/>
                <a:gd name="adj2" fmla="val 0"/>
              </a:avLst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円弧 36"/>
            <p:cNvSpPr/>
            <p:nvPr/>
          </p:nvSpPr>
          <p:spPr>
            <a:xfrm>
              <a:off x="3993276" y="4549886"/>
              <a:ext cx="1824097" cy="974063"/>
            </a:xfrm>
            <a:prstGeom prst="arc">
              <a:avLst>
                <a:gd name="adj1" fmla="val 11003150"/>
                <a:gd name="adj2" fmla="val 0"/>
              </a:avLst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図 38" descr="%pptTeX&#10;\begin{document}&#10;\[&#10;  \approx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4200">
            <a:off x="2802690" y="4216248"/>
            <a:ext cx="557888" cy="3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 Style: Justified Sequence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                                        </a:t>
                </a:r>
                <a:r>
                  <a:rPr lang="ja-JP" altLang="en-US" dirty="0" smtClean="0"/>
                  <a:t>をアリーナとする</a:t>
                </a:r>
                <a:endParaRPr lang="en-US" altLang="ja-JP" dirty="0" smtClean="0"/>
              </a:p>
              <a:p>
                <a:pPr lvl="3"/>
                <a:endParaRPr lang="en-US" dirty="0"/>
              </a:p>
              <a:p>
                <a:r>
                  <a:rPr lang="en-GB" dirty="0" smtClean="0"/>
                  <a:t>      </a:t>
                </a:r>
                <a:r>
                  <a:rPr lang="ja-JP" altLang="en-US" dirty="0" smtClean="0"/>
                  <a:t>の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justified sequence </a:t>
                </a:r>
                <a:r>
                  <a:rPr lang="ja-JP" altLang="en-US" dirty="0" smtClean="0"/>
                  <a:t>とは、</a:t>
                </a:r>
                <a:endParaRPr lang="en-US" altLang="ja-JP" dirty="0" smtClean="0"/>
              </a:p>
              <a:p>
                <a:pPr lvl="1"/>
                <a:r>
                  <a:rPr lang="en-US" dirty="0" smtClean="0"/>
                  <a:t>move </a:t>
                </a:r>
                <a:r>
                  <a:rPr lang="ja-JP" altLang="en-US" dirty="0" smtClean="0"/>
                  <a:t>の列                      であって、</a:t>
                </a:r>
                <a:endParaRPr lang="en-US" altLang="ja-JP" dirty="0" smtClean="0"/>
              </a:p>
              <a:p>
                <a:pPr lvl="1"/>
                <a:r>
                  <a:rPr lang="en-GB" dirty="0" smtClean="0"/>
                  <a:t>                        </a:t>
                </a:r>
                <a:r>
                  <a:rPr lang="ja-JP" altLang="en-US" dirty="0" smtClean="0"/>
                  <a:t>かつ</a:t>
                </a:r>
                <a:r>
                  <a:rPr lang="en-GB" dirty="0" smtClean="0"/>
                  <a:t> </a:t>
                </a:r>
              </a:p>
              <a:p>
                <a:pPr lvl="1"/>
                <a:r>
                  <a:rPr lang="en-GB" dirty="0" smtClean="0"/>
                  <a:t>            </a:t>
                </a:r>
              </a:p>
              <a:p>
                <a:pPr lvl="1"/>
                <a:r>
                  <a:rPr lang="ja-JP" altLang="en-US" dirty="0" smtClean="0"/>
                  <a:t>各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∈{2, …,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dirty="0" smtClean="0"/>
                  <a:t> について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⊢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dirty="0" smtClean="0"/>
                  <a:t> を満たす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/>
                  <a:t>が指定されている</a:t>
                </a:r>
                <a:endParaRPr lang="en-GB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24" t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72</a:t>
            </a:fld>
            <a:endParaRPr lang="en-GB"/>
          </a:p>
        </p:txBody>
      </p:sp>
      <p:pic>
        <p:nvPicPr>
          <p:cNvPr id="7" name="図 6" descr="%pptTeX&#10;\begin{document}&#10;\[&#10;   \mathcal{A} = (\mathcal{M}_{\PP}, \mathcal{M}_{\OO}, \mathord{\vdash}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1" y="1360685"/>
            <a:ext cx="3873893" cy="522240"/>
          </a:xfrm>
          <a:prstGeom prst="rect">
            <a:avLst/>
          </a:prstGeom>
        </p:spPr>
      </p:pic>
      <p:pic>
        <p:nvPicPr>
          <p:cNvPr id="8" name="図 7" descr="%pptTeX&#10;\begin{document}&#10;\[&#10;  \mathcal{A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1" y="2365036"/>
            <a:ext cx="387585" cy="403920"/>
          </a:xfrm>
          <a:prstGeom prst="rect">
            <a:avLst/>
          </a:prstGeom>
        </p:spPr>
      </p:pic>
      <p:pic>
        <p:nvPicPr>
          <p:cNvPr id="9" name="図 8" descr="%pptTeX&#10;\begin{document}&#10;\[&#10;  a_1 a_2 \dots a_n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19" y="3030230"/>
            <a:ext cx="1742175" cy="261800"/>
          </a:xfrm>
          <a:prstGeom prst="rect">
            <a:avLst/>
          </a:prstGeom>
        </p:spPr>
      </p:pic>
      <p:pic>
        <p:nvPicPr>
          <p:cNvPr id="10" name="図 9" descr="%pptTeX&#10;\begin{document}&#10;\[&#10;  a_{2i + 1} \in \mathcal{M}_{\OO}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5" y="3395070"/>
            <a:ext cx="2060269" cy="402900"/>
          </a:xfrm>
          <a:prstGeom prst="rect">
            <a:avLst/>
          </a:prstGeom>
        </p:spPr>
      </p:pic>
      <p:pic>
        <p:nvPicPr>
          <p:cNvPr id="11" name="図 10" descr="%pptTeX&#10;\begin{document}&#10;\[&#10;  a_{2i} \in \mathcal{M}_{\PP}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55" y="3424869"/>
            <a:ext cx="1655719" cy="375700"/>
          </a:xfrm>
          <a:prstGeom prst="rect">
            <a:avLst/>
          </a:prstGeom>
        </p:spPr>
      </p:pic>
      <p:pic>
        <p:nvPicPr>
          <p:cNvPr id="12" name="図 11" descr="%pptTeX&#10;\begin{document}&#10;\[&#10;  * \vdash a_1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6" y="3941200"/>
            <a:ext cx="1006482" cy="367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四角形吹き出し 12"/>
              <p:cNvSpPr/>
              <p:nvPr/>
            </p:nvSpPr>
            <p:spPr>
              <a:xfrm>
                <a:off x="3380206" y="5527964"/>
                <a:ext cx="4953303" cy="633845"/>
              </a:xfrm>
              <a:prstGeom prst="wedgeRectCallout">
                <a:avLst>
                  <a:gd name="adj1" fmla="val -12652"/>
                  <a:gd name="adj2" fmla="val -13094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800" dirty="0" smtClean="0"/>
                  <a:t> </a:t>
                </a:r>
                <a:r>
                  <a:rPr lang="en-US" sz="2800" dirty="0" smtClean="0"/>
                  <a:t>is explicitly justified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3" name="四角形吹き出し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06" y="5527964"/>
                <a:ext cx="4953303" cy="633845"/>
              </a:xfrm>
              <a:prstGeom prst="wedgeRectCallout">
                <a:avLst>
                  <a:gd name="adj1" fmla="val -12652"/>
                  <a:gd name="adj2" fmla="val -130943"/>
                </a:avLst>
              </a:prstGeom>
              <a:blipFill rotWithShape="0">
                <a:blip r:embed="rId9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5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 Style: P-View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Justified sequence </a:t>
            </a:r>
            <a:r>
              <a:rPr lang="ja-JP" altLang="en-US" dirty="0" smtClean="0"/>
              <a:t>の中にも不法なものがある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変数のスコープの問題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</a:t>
            </a:r>
            <a:endParaRPr lang="en-US" altLang="ja-JP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73</a:t>
            </a:fld>
            <a:endParaRPr lang="en-GB"/>
          </a:p>
        </p:txBody>
      </p:sp>
      <p:pic>
        <p:nvPicPr>
          <p:cNvPr id="10" name="図 9" descr="%pptTeX&#10;\begin{document}&#10;\[&#10;  A = ((((\bb{X_1} \to \rr{X_2}) \to \bb{X_3}) \to \rr{X_4}) \to \bb{X_5}) \to \rr{X_6}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59" y="2451539"/>
            <a:ext cx="7662831" cy="400384"/>
          </a:xfrm>
          <a:prstGeom prst="rect">
            <a:avLst/>
          </a:prstGeom>
        </p:spPr>
      </p:pic>
      <p:pic>
        <p:nvPicPr>
          <p:cNvPr id="12" name="図 11" descr="%pptTeX&#10;\begin{document}&#10;\[&#10;  \rr{X_6}\ \bb{X_5}\ \rr{X_4}\ \bb{X_3}\ \rr{X_2}\ \bb{X_1}\ \rr{X_4}\ \bb{X_1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20" y="3814194"/>
            <a:ext cx="4923113" cy="368900"/>
          </a:xfrm>
          <a:prstGeom prst="rect">
            <a:avLst/>
          </a:prstGeom>
        </p:spPr>
      </p:pic>
      <p:sp>
        <p:nvSpPr>
          <p:cNvPr id="13" name="円弧 12"/>
          <p:cNvSpPr/>
          <p:nvPr/>
        </p:nvSpPr>
        <p:spPr>
          <a:xfrm>
            <a:off x="2160571" y="3601537"/>
            <a:ext cx="466237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円弧 13"/>
          <p:cNvSpPr/>
          <p:nvPr/>
        </p:nvSpPr>
        <p:spPr>
          <a:xfrm>
            <a:off x="2809570" y="3611475"/>
            <a:ext cx="466237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/>
          <p:cNvSpPr/>
          <p:nvPr/>
        </p:nvSpPr>
        <p:spPr>
          <a:xfrm>
            <a:off x="4095398" y="3595635"/>
            <a:ext cx="466237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/>
          <p:cNvSpPr/>
          <p:nvPr/>
        </p:nvSpPr>
        <p:spPr>
          <a:xfrm>
            <a:off x="3482255" y="3588551"/>
            <a:ext cx="466237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/>
          <p:cNvSpPr/>
          <p:nvPr/>
        </p:nvSpPr>
        <p:spPr>
          <a:xfrm>
            <a:off x="4758167" y="3588545"/>
            <a:ext cx="466237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円弧 17"/>
          <p:cNvSpPr/>
          <p:nvPr/>
        </p:nvSpPr>
        <p:spPr>
          <a:xfrm>
            <a:off x="2792509" y="3115341"/>
            <a:ext cx="3278114" cy="1567498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円弧 18"/>
          <p:cNvSpPr/>
          <p:nvPr/>
        </p:nvSpPr>
        <p:spPr>
          <a:xfrm>
            <a:off x="4768083" y="3115341"/>
            <a:ext cx="1866633" cy="1567498"/>
          </a:xfrm>
          <a:prstGeom prst="arc">
            <a:avLst>
              <a:gd name="adj1" fmla="val 11003150"/>
              <a:gd name="adj2" fmla="val 0"/>
            </a:avLst>
          </a:prstGeom>
          <a:ln w="28575"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角丸四角形吹き出し 19"/>
          <p:cNvSpPr/>
          <p:nvPr/>
        </p:nvSpPr>
        <p:spPr>
          <a:xfrm>
            <a:off x="5224403" y="4627718"/>
            <a:ext cx="1644229" cy="646032"/>
          </a:xfrm>
          <a:prstGeom prst="wedgeRoundRectCallout">
            <a:avLst>
              <a:gd name="adj1" fmla="val 1958"/>
              <a:gd name="adj2" fmla="val -1116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図 20" descr="%pptTeX&#10;\begin{document}&#10;\[&#10;  \lambda f. f\,(?)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13" y="4720888"/>
            <a:ext cx="1334363" cy="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 Style: P-View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Justified sequence </a:t>
            </a:r>
            <a:r>
              <a:rPr lang="ja-JP" altLang="en-US" dirty="0" smtClean="0"/>
              <a:t>の中にも不法なものがある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変数のスコープの問題</a:t>
            </a:r>
            <a:endParaRPr lang="en-US" altLang="ja-JP" dirty="0" smtClean="0"/>
          </a:p>
          <a:p>
            <a:r>
              <a:rPr lang="en-US" altLang="ja-JP" dirty="0" smtClean="0"/>
              <a:t>Justified Sequence </a:t>
            </a:r>
            <a:r>
              <a:rPr lang="ja-JP" altLang="en-US" dirty="0" smtClean="0"/>
              <a:t>の </a:t>
            </a:r>
            <a:r>
              <a:rPr lang="en-US" altLang="ja-JP" dirty="0" smtClean="0">
                <a:solidFill>
                  <a:srgbClr val="FF0000"/>
                </a:solidFill>
              </a:rPr>
              <a:t>P-View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例：</a:t>
            </a:r>
            <a:endParaRPr lang="en-US" altLang="ja-JP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74</a:t>
            </a:fld>
            <a:endParaRPr lang="en-GB"/>
          </a:p>
        </p:txBody>
      </p:sp>
      <p:grpSp>
        <p:nvGrpSpPr>
          <p:cNvPr id="8" name="グループ化 7"/>
          <p:cNvGrpSpPr/>
          <p:nvPr/>
        </p:nvGrpSpPr>
        <p:grpSpPr>
          <a:xfrm>
            <a:off x="435696" y="5074850"/>
            <a:ext cx="4299976" cy="1567498"/>
            <a:chOff x="1945520" y="3115341"/>
            <a:chExt cx="4299976" cy="1567498"/>
          </a:xfrm>
        </p:grpSpPr>
        <p:sp>
          <p:nvSpPr>
            <p:cNvPr id="13" name="円弧 12"/>
            <p:cNvSpPr/>
            <p:nvPr/>
          </p:nvSpPr>
          <p:spPr>
            <a:xfrm>
              <a:off x="2160571" y="3601537"/>
              <a:ext cx="466237" cy="387169"/>
            </a:xfrm>
            <a:prstGeom prst="arc">
              <a:avLst>
                <a:gd name="adj1" fmla="val 11003150"/>
                <a:gd name="adj2" fmla="val 0"/>
              </a:avLst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円弧 13"/>
            <p:cNvSpPr/>
            <p:nvPr/>
          </p:nvSpPr>
          <p:spPr>
            <a:xfrm>
              <a:off x="2809570" y="3611475"/>
              <a:ext cx="466237" cy="387169"/>
            </a:xfrm>
            <a:prstGeom prst="arc">
              <a:avLst>
                <a:gd name="adj1" fmla="val 11003150"/>
                <a:gd name="adj2" fmla="val 0"/>
              </a:avLst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円弧 14"/>
            <p:cNvSpPr/>
            <p:nvPr/>
          </p:nvSpPr>
          <p:spPr>
            <a:xfrm>
              <a:off x="4095398" y="3595635"/>
              <a:ext cx="466237" cy="387169"/>
            </a:xfrm>
            <a:prstGeom prst="arc">
              <a:avLst>
                <a:gd name="adj1" fmla="val 11003150"/>
                <a:gd name="adj2" fmla="val 0"/>
              </a:avLst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円弧 15"/>
            <p:cNvSpPr/>
            <p:nvPr/>
          </p:nvSpPr>
          <p:spPr>
            <a:xfrm>
              <a:off x="3482255" y="3588551"/>
              <a:ext cx="466237" cy="387169"/>
            </a:xfrm>
            <a:prstGeom prst="arc">
              <a:avLst>
                <a:gd name="adj1" fmla="val 11003150"/>
                <a:gd name="adj2" fmla="val 0"/>
              </a:avLst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円弧 16"/>
            <p:cNvSpPr/>
            <p:nvPr/>
          </p:nvSpPr>
          <p:spPr>
            <a:xfrm>
              <a:off x="4758167" y="3588545"/>
              <a:ext cx="466237" cy="387169"/>
            </a:xfrm>
            <a:prstGeom prst="arc">
              <a:avLst>
                <a:gd name="adj1" fmla="val 11003150"/>
                <a:gd name="adj2" fmla="val 0"/>
              </a:avLst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円弧 17"/>
            <p:cNvSpPr/>
            <p:nvPr/>
          </p:nvSpPr>
          <p:spPr>
            <a:xfrm>
              <a:off x="2792509" y="3115341"/>
              <a:ext cx="3278114" cy="1567498"/>
            </a:xfrm>
            <a:prstGeom prst="arc">
              <a:avLst>
                <a:gd name="adj1" fmla="val 11003150"/>
                <a:gd name="adj2" fmla="val 0"/>
              </a:avLst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図 6" descr="%pptTeX&#10;\begin{document}&#10;\[&#10;  \rr{X_6}\ \bb{X_5}\ \rr{X_4}\ \bb{X_3}\ \rr{X_2}\ \bb{X_1}\ \rr{X_4}&#10;\]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520" y="3814194"/>
              <a:ext cx="4299976" cy="368900"/>
            </a:xfrm>
            <a:prstGeom prst="rect">
              <a:avLst/>
            </a:prstGeom>
          </p:spPr>
        </p:pic>
      </p:grpSp>
      <p:sp>
        <p:nvSpPr>
          <p:cNvPr id="9" name="右矢印 8"/>
          <p:cNvSpPr/>
          <p:nvPr/>
        </p:nvSpPr>
        <p:spPr>
          <a:xfrm>
            <a:off x="5053174" y="5741638"/>
            <a:ext cx="645877" cy="19358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円弧 22"/>
          <p:cNvSpPr/>
          <p:nvPr/>
        </p:nvSpPr>
        <p:spPr>
          <a:xfrm>
            <a:off x="6100140" y="5570984"/>
            <a:ext cx="466237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円弧 27"/>
          <p:cNvSpPr/>
          <p:nvPr/>
        </p:nvSpPr>
        <p:spPr>
          <a:xfrm>
            <a:off x="6752731" y="4980819"/>
            <a:ext cx="569503" cy="1567498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図 10" descr="%pptTeX&#10;\begin{document}&#10;\[&#10;  \rr{X_6}\ \bb{X_5}\ \rr{X_4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9" y="5783641"/>
            <a:ext cx="1745438" cy="368900"/>
          </a:xfrm>
          <a:prstGeom prst="rect">
            <a:avLst/>
          </a:prstGeom>
        </p:spPr>
      </p:pic>
      <p:pic>
        <p:nvPicPr>
          <p:cNvPr id="34" name="図 33" descr="%pptTeX&#10;\begin{document}&#10;\[&#10;  \lceil s \ \bb{a} \ t \ \rr{b} \rceil = \lceil s \rceil\ \bb{a}\ \rr{b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1" y="3303054"/>
            <a:ext cx="3195620" cy="435200"/>
          </a:xfrm>
          <a:prstGeom prst="rect">
            <a:avLst/>
          </a:prstGeom>
        </p:spPr>
      </p:pic>
      <p:pic>
        <p:nvPicPr>
          <p:cNvPr id="35" name="図 34" descr="%pptTeX&#10;\begin{document}&#10;\[&#10;  \lceil \bb{a} \rceil = \bb{a}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83" y="3867932"/>
            <a:ext cx="1262588" cy="435200"/>
          </a:xfrm>
          <a:prstGeom prst="rect">
            <a:avLst/>
          </a:prstGeom>
        </p:spPr>
      </p:pic>
      <p:sp>
        <p:nvSpPr>
          <p:cNvPr id="36" name="円弧 35"/>
          <p:cNvSpPr/>
          <p:nvPr/>
        </p:nvSpPr>
        <p:spPr>
          <a:xfrm>
            <a:off x="3565880" y="3170215"/>
            <a:ext cx="408873" cy="387169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/>
          <p:cNvSpPr/>
          <p:nvPr/>
        </p:nvSpPr>
        <p:spPr>
          <a:xfrm>
            <a:off x="1326379" y="3042214"/>
            <a:ext cx="647428" cy="613061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 Style: Visibility </a:t>
            </a:r>
            <a:r>
              <a:rPr lang="ja-JP" altLang="en-US" dirty="0" smtClean="0"/>
              <a:t>と </a:t>
            </a:r>
            <a:r>
              <a:rPr lang="en-US" altLang="ja-JP" dirty="0" smtClean="0"/>
              <a:t>Play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5687" y="1304818"/>
                <a:ext cx="8968313" cy="4986305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Justified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ja-JP" altLang="en-US" dirty="0" smtClean="0"/>
                  <a:t>が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P-visible</a:t>
                </a:r>
              </a:p>
              <a:p>
                <a:pPr lvl="1"/>
                <a:r>
                  <a:rPr lang="en-US" dirty="0" smtClean="0"/>
                  <a:t>P </a:t>
                </a:r>
                <a:r>
                  <a:rPr lang="ja-JP" altLang="en-US" dirty="0" smtClean="0"/>
                  <a:t>の着手は変数スコープに照らして合法</a:t>
                </a:r>
                <a:endParaRPr lang="en-US" dirty="0"/>
              </a:p>
              <a:p>
                <a:pPr lvl="3"/>
                <a:endParaRPr lang="en-GB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	</a:t>
                </a:r>
                <a:r>
                  <a:rPr lang="ja-JP" altLang="en-US" sz="3200" dirty="0" smtClean="0"/>
                  <a:t>任意の</a:t>
                </a:r>
                <a:r>
                  <a:rPr lang="en-US" altLang="ja-JP" sz="3200" dirty="0"/>
                  <a:t> </a:t>
                </a:r>
                <a:r>
                  <a:rPr lang="en-US" altLang="ja-JP" sz="3200" dirty="0" smtClean="0"/>
                  <a:t>prefix                </a:t>
                </a:r>
                <a:r>
                  <a:rPr lang="ja-JP" altLang="en-US" sz="3200" dirty="0" smtClean="0"/>
                  <a:t>について、</a:t>
                </a:r>
                <a:endParaRPr lang="en-US" altLang="ja-JP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3200" dirty="0" smtClean="0"/>
                  <a:t> </a:t>
                </a:r>
                <a:r>
                  <a:rPr lang="ja-JP" altLang="en-US" sz="3200" dirty="0" smtClean="0"/>
                  <a:t>は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ja-JP" altLang="en-US" sz="3200" dirty="0" smtClean="0"/>
                  <a:t>に出現する </a:t>
                </a:r>
                <a:r>
                  <a:rPr lang="en-US" altLang="ja-JP" sz="3200" dirty="0" smtClean="0"/>
                  <a:t>move </a:t>
                </a:r>
                <a:r>
                  <a:rPr lang="ja-JP" altLang="en-US" sz="3200" dirty="0" smtClean="0"/>
                  <a:t>に</a:t>
                </a:r>
                <a:r>
                  <a:rPr lang="en-US" altLang="ja-JP" sz="3200" dirty="0"/>
                  <a:t> </a:t>
                </a:r>
                <a:r>
                  <a:rPr lang="en-US" altLang="ja-JP" sz="3200" dirty="0" smtClean="0"/>
                  <a:t>justify </a:t>
                </a:r>
                <a:r>
                  <a:rPr lang="ja-JP" altLang="en-US" sz="3200" dirty="0" smtClean="0"/>
                  <a:t>されている</a:t>
                </a:r>
                <a:endParaRPr lang="en-US" altLang="ja-JP" sz="3200" dirty="0" smtClean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O-View </a:t>
                </a:r>
                <a:r>
                  <a:rPr lang="ja-JP" altLang="en-US" sz="3200" dirty="0" smtClean="0"/>
                  <a:t>および </a:t>
                </a:r>
                <a:r>
                  <a:rPr lang="en-US" altLang="ja-JP" sz="3200" dirty="0" smtClean="0"/>
                  <a:t>O-Visibility </a:t>
                </a:r>
                <a:r>
                  <a:rPr lang="ja-JP" altLang="en-US" sz="3200" dirty="0" smtClean="0"/>
                  <a:t>も同様に定義できる</a:t>
                </a:r>
                <a:endParaRPr lang="en-US" altLang="ja-JP" sz="3200" dirty="0" smtClean="0"/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Play</a:t>
                </a:r>
                <a:r>
                  <a:rPr lang="en-US" sz="3200" dirty="0" smtClean="0"/>
                  <a:t> </a:t>
                </a:r>
                <a:r>
                  <a:rPr lang="ja-JP" altLang="en-US" sz="3200" dirty="0" smtClean="0"/>
                  <a:t>は </a:t>
                </a:r>
                <a:r>
                  <a:rPr lang="en-US" altLang="ja-JP" sz="3200" dirty="0" smtClean="0"/>
                  <a:t>O-Visible </a:t>
                </a:r>
                <a:r>
                  <a:rPr lang="ja-JP" altLang="en-US" sz="3200" dirty="0" smtClean="0"/>
                  <a:t>かつ </a:t>
                </a:r>
                <a:r>
                  <a:rPr lang="en-US" altLang="ja-JP" sz="3200" dirty="0" smtClean="0"/>
                  <a:t>P-Visible </a:t>
                </a:r>
                <a:r>
                  <a:rPr lang="ja-JP" altLang="en-US" sz="3200" dirty="0" smtClean="0"/>
                  <a:t>な </a:t>
                </a:r>
                <a:r>
                  <a:rPr lang="en-US" altLang="ja-JP" sz="3200" dirty="0" smtClean="0"/>
                  <a:t>Justified Sequence</a:t>
                </a:r>
                <a:endParaRPr lang="en-GB" sz="32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687" y="1304818"/>
                <a:ext cx="8968313" cy="4986305"/>
              </a:xfrm>
              <a:blipFill rotWithShape="0">
                <a:blip r:embed="rId2"/>
                <a:stretch>
                  <a:fillRect l="-1971" t="-3545" r="-1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75</a:t>
            </a:fld>
            <a:endParaRPr lang="en-GB"/>
          </a:p>
        </p:txBody>
      </p:sp>
      <p:pic>
        <p:nvPicPr>
          <p:cNvPr id="7" name="図 6" descr="%pptTeX&#10;\begin{document}&#10;\[&#10;  t\ \bb{a} \sqsubseteq s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82" y="2978100"/>
            <a:ext cx="1215282" cy="3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 Style: Innocent </a:t>
            </a:r>
            <a:r>
              <a:rPr lang="ja-JP" altLang="en-US" dirty="0" smtClean="0"/>
              <a:t>な戦略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戦略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en-US" dirty="0" smtClean="0"/>
                  <a:t>は偶数長の </a:t>
                </a:r>
                <a:r>
                  <a:rPr lang="en-US" altLang="ja-JP" dirty="0" smtClean="0"/>
                  <a:t>Play </a:t>
                </a:r>
                <a:r>
                  <a:rPr lang="ja-JP" altLang="en-US" dirty="0" smtClean="0"/>
                  <a:t>の部分集合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決定性・全域性などを満たすもの</a:t>
                </a:r>
                <a:endParaRPr lang="en-US" altLang="ja-JP" dirty="0" smtClean="0"/>
              </a:p>
              <a:p>
                <a:pPr marL="201168" lvl="1" indent="0">
                  <a:buNone/>
                </a:pPr>
                <a:r>
                  <a:rPr lang="en-US" altLang="ja-JP" dirty="0" smtClean="0"/>
                  <a:t>= </a:t>
                </a:r>
                <a:r>
                  <a:rPr lang="ja-JP" altLang="en-US" dirty="0" smtClean="0"/>
                  <a:t>奇数長の </a:t>
                </a:r>
                <a:r>
                  <a:rPr lang="en-US" altLang="ja-JP" dirty="0" smtClean="0"/>
                  <a:t>Play </a:t>
                </a:r>
                <a:r>
                  <a:rPr lang="ja-JP" altLang="en-US" dirty="0" smtClean="0"/>
                  <a:t>から</a:t>
                </a:r>
                <a:r>
                  <a:rPr lang="en-US" altLang="ja-JP" dirty="0"/>
                  <a:t> </a:t>
                </a:r>
                <a:r>
                  <a:rPr lang="en-US" altLang="ja-JP" dirty="0" err="1" smtClean="0"/>
                  <a:t>move+justifier</a:t>
                </a:r>
                <a:r>
                  <a:rPr lang="en-US" altLang="ja-JP" dirty="0" smtClean="0"/>
                  <a:t> </a:t>
                </a:r>
                <a:r>
                  <a:rPr lang="ja-JP" altLang="en-US" dirty="0" err="1" smtClean="0"/>
                  <a:t>への</a:t>
                </a:r>
                <a:r>
                  <a:rPr lang="ja-JP" altLang="en-US" dirty="0" smtClean="0"/>
                  <a:t>部分関数</a:t>
                </a:r>
                <a:endParaRPr lang="en-US" altLang="ja-JP" dirty="0" smtClean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r>
                  <a:rPr lang="en-US" dirty="0" smtClean="0"/>
                  <a:t>	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Innocent</a:t>
                </a:r>
                <a:r>
                  <a:rPr lang="en-US" dirty="0" smtClean="0"/>
                  <a:t>: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err="1" smtClean="0"/>
                  <a:t>+justifier</a:t>
                </a:r>
                <a:r>
                  <a:rPr lang="en-US" dirty="0" smtClean="0"/>
                  <a:t> </a:t>
                </a:r>
                <a:r>
                  <a:rPr lang="ja-JP" altLang="en-US" dirty="0" smtClean="0"/>
                  <a:t>が         のみから定まる</a:t>
                </a:r>
                <a:endParaRPr lang="en-US" altLang="ja-JP" dirty="0" smtClean="0"/>
              </a:p>
              <a:p>
                <a:pPr marL="201168" lvl="1" indent="0">
                  <a:buNone/>
                </a:pPr>
                <a:r>
                  <a:rPr lang="en-US" dirty="0"/>
                  <a:t>	</a:t>
                </a:r>
                <a:r>
                  <a:rPr lang="en-US" sz="2800" dirty="0" smtClean="0"/>
                  <a:t>cf. </a:t>
                </a:r>
                <a:r>
                  <a:rPr lang="en-GB" sz="2800" dirty="0" smtClean="0"/>
                  <a:t>History-free</a:t>
                </a:r>
                <a:r>
                  <a:rPr lang="en-GB" sz="2800" dirty="0"/>
                  <a:t>:</a:t>
                </a:r>
                <a:r>
                  <a:rPr lang="en-GB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</a:t>
                </a:r>
                <a:r>
                  <a:rPr lang="ja-JP" altLang="en-US" sz="2800" dirty="0"/>
                  <a:t>が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800" dirty="0"/>
                  <a:t>のみから</a:t>
                </a:r>
                <a:r>
                  <a:rPr lang="ja-JP" altLang="en-US" sz="2800" dirty="0" smtClean="0"/>
                  <a:t>定まる</a:t>
                </a:r>
                <a:endParaRPr lang="en-US" altLang="ja-JP" sz="2800" dirty="0" smtClean="0"/>
              </a:p>
              <a:p>
                <a:pPr marL="201168" lvl="1" indent="0">
                  <a:buNone/>
                </a:pPr>
                <a:r>
                  <a:rPr lang="en-US" altLang="ja-JP" dirty="0" smtClean="0"/>
                  <a:t>Innocent</a:t>
                </a:r>
                <a:r>
                  <a:rPr lang="ja-JP" altLang="en-US" dirty="0" smtClean="0"/>
                  <a:t> な戦略の合成は、再び </a:t>
                </a:r>
                <a:r>
                  <a:rPr lang="en-US" altLang="ja-JP" dirty="0" smtClean="0"/>
                  <a:t>Innocent</a:t>
                </a:r>
                <a:endParaRPr lang="en-US" altLang="ja-JP" dirty="0"/>
              </a:p>
              <a:p>
                <a:pPr marL="201168" lvl="1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95" t="-3545" r="-2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76</a:t>
            </a:fld>
            <a:endParaRPr lang="en-GB"/>
          </a:p>
        </p:txBody>
      </p:sp>
      <p:pic>
        <p:nvPicPr>
          <p:cNvPr id="7" name="図 6" descr="%pptTeX&#10;\begin{document}&#10;\[&#10;  \sigma : s \ \rr{a} \longmapsto s \ \rr{a}\ \bb{b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53" y="3526545"/>
            <a:ext cx="3437371" cy="369240"/>
          </a:xfrm>
          <a:prstGeom prst="rect">
            <a:avLst/>
          </a:prstGeom>
        </p:spPr>
      </p:pic>
      <p:sp>
        <p:nvSpPr>
          <p:cNvPr id="8" name="円弧 7"/>
          <p:cNvSpPr/>
          <p:nvPr/>
        </p:nvSpPr>
        <p:spPr>
          <a:xfrm>
            <a:off x="4509656" y="3262746"/>
            <a:ext cx="608098" cy="463701"/>
          </a:xfrm>
          <a:prstGeom prst="arc">
            <a:avLst>
              <a:gd name="adj1" fmla="val 11003150"/>
              <a:gd name="adj2" fmla="val 0"/>
            </a:avLst>
          </a:prstGeom>
          <a:ln w="28575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図 8" descr="%pptTeX&#10;\begin{document}&#10;\[&#10;  \lceil s\,\rr{a} \rceil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83" y="4488916"/>
            <a:ext cx="701438" cy="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健全性・完全性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以下が一対一対応する</a:t>
                </a:r>
                <a:endParaRPr lang="en-US" altLang="ja-JP" dirty="0" smtClean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ja-JP" altLang="en-US" dirty="0" smtClean="0"/>
                  <a:t> である単純型付き </a:t>
                </a:r>
                <a:r>
                  <a:rPr lang="en-US" altLang="ja-JP" dirty="0" err="1" smtClean="0">
                    <a:solidFill>
                      <a:srgbClr val="FF0000"/>
                    </a:solidFill>
                  </a:rPr>
                  <a:t>λY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 項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201168" lvl="1" indent="0">
                  <a:buNone/>
                </a:pPr>
                <a:r>
                  <a:rPr lang="en-US" altLang="ja-JP" dirty="0" smtClean="0">
                    <a:solidFill>
                      <a:schemeClr val="tx1"/>
                    </a:solidFill>
                  </a:rPr>
                  <a:t>	(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のうち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Boehm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木が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ja-JP" altLang="en-US" dirty="0" smtClean="0">
                    <a:solidFill>
                      <a:schemeClr val="tx1"/>
                    </a:solidFill>
                  </a:rPr>
                  <a:t>を含まないもの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201168" lvl="1" indent="0">
                  <a:buNone/>
                </a:pPr>
                <a:r>
                  <a:rPr lang="en-US" altLang="ja-JP" dirty="0">
                    <a:solidFill>
                      <a:schemeClr val="tx1"/>
                    </a:solidFill>
                  </a:rPr>
                  <a:t>	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(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の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Boehm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木の等しさによる剰余類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        </a:t>
                </a:r>
                <a:r>
                  <a:rPr lang="ja-JP" altLang="en-US" dirty="0" smtClean="0"/>
                  <a:t>の戦略の同値類</a:t>
                </a:r>
                <a:endParaRPr lang="en-US" altLang="ja-JP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        </a:t>
                </a:r>
                <a:r>
                  <a:rPr lang="ja-JP" altLang="en-US" dirty="0" smtClean="0"/>
                  <a:t>の </a:t>
                </a:r>
                <a:r>
                  <a:rPr lang="en-US" altLang="ja-JP" dirty="0" smtClean="0"/>
                  <a:t>innocent </a:t>
                </a:r>
                <a:r>
                  <a:rPr lang="ja-JP" altLang="en-US" dirty="0" smtClean="0"/>
                  <a:t>な戦略</a:t>
                </a:r>
                <a:endParaRPr lang="en-GB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95" t="-3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77</a:t>
            </a:fld>
            <a:endParaRPr lang="en-GB"/>
          </a:p>
        </p:txBody>
      </p:sp>
      <p:pic>
        <p:nvPicPr>
          <p:cNvPr id="7" name="図 6" descr="%pptTeX&#10;\begin{document}&#10;\[&#10;  G_{A}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" y="4511427"/>
            <a:ext cx="513844" cy="372300"/>
          </a:xfrm>
          <a:prstGeom prst="rect">
            <a:avLst/>
          </a:prstGeom>
        </p:spPr>
      </p:pic>
      <p:pic>
        <p:nvPicPr>
          <p:cNvPr id="8" name="図 7" descr="%pptTeX&#10;\begin{document}&#10;\[&#10;  \mathcal{A}_{A}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7" y="5554108"/>
            <a:ext cx="535050" cy="3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PCF</a:t>
            </a:r>
            <a:r>
              <a:rPr lang="ja-JP" altLang="en-US" dirty="0" smtClean="0"/>
              <a:t>の</a:t>
            </a:r>
            <a:r>
              <a:rPr lang="ja-JP" altLang="en-US" dirty="0" smtClean="0"/>
              <a:t>ゲーム意味論に向けて</a:t>
            </a:r>
            <a:endParaRPr lang="en-GB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残された要素 </a:t>
            </a:r>
            <a:r>
              <a:rPr lang="en-US" altLang="ja-JP" dirty="0" smtClean="0"/>
              <a:t>--- </a:t>
            </a:r>
            <a:r>
              <a:rPr lang="ja-JP" altLang="en-US" dirty="0" smtClean="0"/>
              <a:t>データ型と条件分岐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基本的には </a:t>
            </a:r>
            <a:r>
              <a:rPr lang="en-US" dirty="0" smtClean="0"/>
              <a:t>Church encoding </a:t>
            </a:r>
            <a:r>
              <a:rPr lang="ja-JP" altLang="en-US" dirty="0" smtClean="0"/>
              <a:t>を用いればよい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 </a:t>
            </a:r>
            <a:endParaRPr lang="en-US" altLang="ja-JP" dirty="0" smtClean="0"/>
          </a:p>
          <a:p>
            <a:pPr lvl="1"/>
            <a:endParaRPr lang="en-GB" dirty="0" smtClean="0"/>
          </a:p>
          <a:p>
            <a:pPr lvl="1"/>
            <a:r>
              <a:rPr lang="ja-JP" altLang="en-US" dirty="0" smtClean="0"/>
              <a:t>ただ、素朴にやると制御のジャンプを含んでしまう</a:t>
            </a:r>
            <a:endParaRPr lang="en-US" altLang="ja-JP" dirty="0" smtClean="0"/>
          </a:p>
          <a:p>
            <a:pPr lvl="1"/>
            <a:endParaRPr lang="en-US" dirty="0"/>
          </a:p>
          <a:p>
            <a:pPr lvl="2"/>
            <a:r>
              <a:rPr lang="en-US" dirty="0" smtClean="0"/>
              <a:t>Question / Answer </a:t>
            </a:r>
            <a:r>
              <a:rPr lang="ja-JP" altLang="en-US" dirty="0" smtClean="0"/>
              <a:t>の概念の導入</a:t>
            </a:r>
            <a:endParaRPr lang="en-US" altLang="ja-JP" dirty="0" smtClean="0"/>
          </a:p>
          <a:p>
            <a:pPr lvl="2"/>
            <a:endParaRPr lang="en-US" dirty="0"/>
          </a:p>
          <a:p>
            <a:pPr lvl="2"/>
            <a:r>
              <a:rPr lang="ja-JP" altLang="en-US" dirty="0" smtClean="0"/>
              <a:t>戦略に </a:t>
            </a:r>
            <a:r>
              <a:rPr lang="en-US" dirty="0" smtClean="0"/>
              <a:t>Well-bracketing condition </a:t>
            </a:r>
            <a:r>
              <a:rPr lang="ja-JP" altLang="en-US" dirty="0" smtClean="0"/>
              <a:t>を要求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79</a:t>
            </a:fld>
            <a:endParaRPr lang="en-GB"/>
          </a:p>
        </p:txBody>
      </p:sp>
      <p:pic>
        <p:nvPicPr>
          <p:cNvPr id="7" name="図 6" descr="%pptTeX&#10;\begin{document}&#10;\[&#10;  \mathbf{Bool} = X \to X \to X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36" y="2021129"/>
            <a:ext cx="3090240" cy="2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グラフ上の</a:t>
            </a:r>
            <a:r>
              <a:rPr lang="ja-JP" altLang="en-US" dirty="0"/>
              <a:t>ゲーム</a:t>
            </a:r>
            <a:endParaRPr lang="en-GB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                    </a:t>
            </a:r>
            <a:r>
              <a:rPr lang="ja-JP" altLang="en-US" dirty="0" smtClean="0"/>
              <a:t>かつ</a:t>
            </a:r>
            <a:r>
              <a:rPr lang="en-GB" dirty="0" smtClean="0"/>
              <a:t>                     </a:t>
            </a:r>
            <a:r>
              <a:rPr lang="ja-JP" altLang="en-US" dirty="0" smtClean="0"/>
              <a:t>は（</a:t>
            </a:r>
            <a:r>
              <a:rPr lang="ja-JP" altLang="en-US" dirty="0"/>
              <a:t>有</a:t>
            </a:r>
            <a:r>
              <a:rPr lang="ja-JP" altLang="en-US" dirty="0" smtClean="0"/>
              <a:t>向）グラフ</a:t>
            </a:r>
            <a:endParaRPr lang="en-GB" dirty="0" smtClean="0"/>
          </a:p>
          <a:p>
            <a:pPr lvl="1"/>
            <a:r>
              <a:rPr lang="en-GB" dirty="0" smtClean="0"/>
              <a:t>                     </a:t>
            </a:r>
            <a:r>
              <a:rPr lang="ja-JP" altLang="en-US" dirty="0" smtClean="0"/>
              <a:t>は開始局面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dirty="0" smtClean="0"/>
              <a:t>P</a:t>
            </a:r>
            <a:r>
              <a:rPr lang="ja-JP" altLang="en-US" dirty="0" smtClean="0"/>
              <a:t>の</a:t>
            </a:r>
            <a:r>
              <a:rPr lang="ja-JP" altLang="en-US" dirty="0" smtClean="0">
                <a:solidFill>
                  <a:srgbClr val="FF0000"/>
                </a:solidFill>
              </a:rPr>
              <a:t>戦略</a:t>
            </a:r>
            <a:r>
              <a:rPr lang="ja-JP" altLang="en-US" dirty="0" smtClean="0"/>
              <a:t>とは、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ただし、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8</a:t>
            </a:fld>
            <a:endParaRPr lang="en-GB"/>
          </a:p>
        </p:txBody>
      </p:sp>
      <p:pic>
        <p:nvPicPr>
          <p:cNvPr id="9" name="図 8" descr="%pptTeX&#10;\begin{document}&#10;\[&#10;  \mathcal{G} = (V_{\PP}, V_{\OO}, E, v_0)&#10;\]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8" y="1463090"/>
            <a:ext cx="3512930" cy="470016"/>
          </a:xfrm>
          <a:prstGeom prst="rect">
            <a:avLst/>
          </a:prstGeom>
        </p:spPr>
      </p:pic>
      <p:pic>
        <p:nvPicPr>
          <p:cNvPr id="10" name="図 9" descr="%pptTeX&#10;\begin{document}&#10;\[&#10;  (V_\PP \cup V_\OO, E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2" y="1943497"/>
            <a:ext cx="1717380" cy="348160"/>
          </a:xfrm>
          <a:prstGeom prst="rect">
            <a:avLst/>
          </a:prstGeom>
        </p:spPr>
      </p:pic>
      <p:pic>
        <p:nvPicPr>
          <p:cNvPr id="11" name="図 10" descr="%pptTeX&#10;\begin{document}&#10;\[&#10;  V_\PP \cap V_\OO = \emptyset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" y="1965257"/>
            <a:ext cx="1692585" cy="326400"/>
          </a:xfrm>
          <a:prstGeom prst="rect">
            <a:avLst/>
          </a:prstGeom>
        </p:spPr>
      </p:pic>
      <p:pic>
        <p:nvPicPr>
          <p:cNvPr id="13" name="図 12" descr="%pptTeX&#10;\begin{document}&#10;\[&#10;  v_0 \in V_\PP \cup V_\OO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4" y="2462934"/>
            <a:ext cx="1782630" cy="295120"/>
          </a:xfrm>
          <a:prstGeom prst="rect">
            <a:avLst/>
          </a:prstGeom>
        </p:spPr>
      </p:pic>
      <p:sp>
        <p:nvSpPr>
          <p:cNvPr id="16" name="角丸四角形吹き出し 15"/>
          <p:cNvSpPr/>
          <p:nvPr/>
        </p:nvSpPr>
        <p:spPr>
          <a:xfrm>
            <a:off x="6346180" y="2291657"/>
            <a:ext cx="2623157" cy="648970"/>
          </a:xfrm>
          <a:prstGeom prst="wedgeRoundRectCallout">
            <a:avLst>
              <a:gd name="adj1" fmla="val -60346"/>
              <a:gd name="adj2" fmla="val -452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図 11" descr="%pptTeX&#10;\begin{document}&#10;\[&#10;  E \subseteq (V_\PP \cup V_\OO)^2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98" y="2442152"/>
            <a:ext cx="2171520" cy="38488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157246" y="4878329"/>
            <a:ext cx="5796410" cy="58477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O </a:t>
            </a:r>
            <a:r>
              <a:rPr lang="ja-JP" altLang="en-US" sz="3200" dirty="0" smtClean="0"/>
              <a:t>の戦略も同様に定義</a:t>
            </a:r>
            <a:endParaRPr lang="en-GB" sz="3200" dirty="0"/>
          </a:p>
        </p:txBody>
      </p:sp>
      <p:pic>
        <p:nvPicPr>
          <p:cNvPr id="2" name="図 1" descr="%pptTeX&#10;\begin{document}&#10;\[&#10;  \sigma : V_{\PP} \rightharpoonup (V_{\PP} \cup V_{\OO})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61" y="3692974"/>
            <a:ext cx="3615112" cy="470016"/>
          </a:xfrm>
          <a:prstGeom prst="rect">
            <a:avLst/>
          </a:prstGeom>
        </p:spPr>
      </p:pic>
      <p:pic>
        <p:nvPicPr>
          <p:cNvPr id="14" name="図 13" descr="%pptTeX&#10;\begin{document}&#10;\[&#10;  (v, \; \sigma(v)) \in E \quad\textrm{(if \( \sigma(v) \) is defined)}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11" y="4276791"/>
            <a:ext cx="4833721" cy="3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真偽を争うゲーム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ja-JP" altLang="en-US" dirty="0" smtClean="0"/>
              <a:t>一階算術 ・ 直観主義論理</a:t>
            </a:r>
            <a:endParaRPr lang="en-US" altLang="ja-JP" dirty="0" smtClean="0"/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アフィン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計算のゲーム意味論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AJM style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HO/N style</a:t>
            </a:r>
            <a:endParaRPr lang="en-US" dirty="0" smtClean="0"/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ja-JP" altLang="en-US" dirty="0" smtClean="0"/>
              <a:t>単純型付き</a:t>
            </a:r>
            <a:r>
              <a:rPr lang="en-US" altLang="ja-JP" dirty="0" smtClean="0"/>
              <a:t>λ</a:t>
            </a:r>
            <a:r>
              <a:rPr lang="ja-JP" altLang="en-US" dirty="0" smtClean="0"/>
              <a:t>計算のゲーム意味論</a:t>
            </a:r>
            <a:endParaRPr lang="en-US" altLang="ja-JP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AJM</a:t>
            </a:r>
            <a:r>
              <a:rPr lang="ja-JP" altLang="en-US" dirty="0" smtClean="0"/>
              <a:t> </a:t>
            </a:r>
            <a:r>
              <a:rPr lang="en-US" altLang="ja-JP" dirty="0" smtClean="0"/>
              <a:t>style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HO/N style</a:t>
            </a:r>
          </a:p>
          <a:p>
            <a:pPr marL="715518" lvl="1" indent="-514350">
              <a:buFont typeface="+mj-lt"/>
              <a:buAutoNum type="arabicParenR"/>
            </a:pPr>
            <a:endParaRPr lang="en-US" dirty="0"/>
          </a:p>
          <a:p>
            <a:pPr marL="715518" lvl="1" indent="-514350">
              <a:buFont typeface="+mj-lt"/>
              <a:buAutoNum type="arabicParenR"/>
            </a:pPr>
            <a:r>
              <a:rPr lang="en-US" dirty="0" smtClean="0"/>
              <a:t>PCF</a:t>
            </a:r>
            <a:r>
              <a:rPr lang="ja-JP" altLang="en-US" dirty="0" smtClean="0"/>
              <a:t>のゲーム意味論に向けて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80</a:t>
            </a:fld>
            <a:endParaRPr lang="en-GB"/>
          </a:p>
        </p:txBody>
      </p:sp>
      <p:sp>
        <p:nvSpPr>
          <p:cNvPr id="7" name="角丸四角形吹き出し 6"/>
          <p:cNvSpPr/>
          <p:nvPr/>
        </p:nvSpPr>
        <p:spPr>
          <a:xfrm>
            <a:off x="4208318" y="2026227"/>
            <a:ext cx="4761020" cy="550718"/>
          </a:xfrm>
          <a:prstGeom prst="wedgeRoundRectCallout">
            <a:avLst>
              <a:gd name="adj1" fmla="val -77422"/>
              <a:gd name="adj2" fmla="val 22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戦略の</a:t>
            </a:r>
            <a:r>
              <a:rPr lang="ja-JP" altLang="en-US" sz="2800" dirty="0" smtClean="0"/>
              <a:t>合成 </a:t>
            </a:r>
            <a:r>
              <a:rPr lang="en-US" altLang="ja-JP" sz="2800" dirty="0" smtClean="0"/>
              <a:t>/ </a:t>
            </a:r>
            <a:r>
              <a:rPr lang="ja-JP" altLang="en-US" sz="2800" dirty="0" smtClean="0"/>
              <a:t>変数スコープ</a:t>
            </a:r>
            <a:endParaRPr lang="en-GB" sz="28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204853" y="3508666"/>
            <a:ext cx="4761020" cy="550718"/>
          </a:xfrm>
          <a:prstGeom prst="wedgeRoundRectCallout">
            <a:avLst>
              <a:gd name="adj1" fmla="val -77422"/>
              <a:gd name="adj2" fmla="val 22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複製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477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関連分野・応用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Linear Logic </a:t>
            </a:r>
            <a:r>
              <a:rPr lang="ja-JP" altLang="en-US" dirty="0" smtClean="0"/>
              <a:t>やその仲間</a:t>
            </a:r>
            <a:r>
              <a:rPr lang="en-US" altLang="ja-JP" dirty="0" smtClean="0"/>
              <a:t>(e.g. </a:t>
            </a:r>
            <a:r>
              <a:rPr lang="en-US" altLang="ja-JP" dirty="0" err="1" smtClean="0"/>
              <a:t>Polarised</a:t>
            </a:r>
            <a:r>
              <a:rPr lang="en-US" altLang="ja-JP" dirty="0" smtClean="0"/>
              <a:t> Logic)</a:t>
            </a:r>
            <a:endParaRPr lang="en-US" altLang="ja-JP" dirty="0"/>
          </a:p>
          <a:p>
            <a:pPr lvl="1"/>
            <a:r>
              <a:rPr lang="en-GB" dirty="0" err="1" smtClean="0"/>
              <a:t>GoI</a:t>
            </a:r>
            <a:r>
              <a:rPr lang="en-GB" dirty="0" smtClean="0"/>
              <a:t> interpretation</a:t>
            </a:r>
          </a:p>
          <a:p>
            <a:pPr lvl="1"/>
            <a:r>
              <a:rPr lang="en-GB" dirty="0" err="1" smtClean="0"/>
              <a:t>Ludics</a:t>
            </a:r>
            <a:endParaRPr lang="en-GB" dirty="0" smtClean="0"/>
          </a:p>
          <a:p>
            <a:pPr lvl="1"/>
            <a:r>
              <a:rPr lang="en-GB" dirty="0" err="1" smtClean="0"/>
              <a:t>Krivine</a:t>
            </a:r>
            <a:r>
              <a:rPr lang="en-GB" dirty="0" smtClean="0"/>
              <a:t> Machine / Linear Head Reduction</a:t>
            </a:r>
          </a:p>
          <a:p>
            <a:pPr lvl="1"/>
            <a:r>
              <a:rPr lang="en-GB" dirty="0" smtClean="0"/>
              <a:t>(Non ACI / </a:t>
            </a:r>
            <a:r>
              <a:rPr lang="en-GB" dirty="0" err="1" smtClean="0"/>
              <a:t>Refirement</a:t>
            </a:r>
            <a:r>
              <a:rPr lang="en-GB" dirty="0" smtClean="0"/>
              <a:t>) Intersection Types</a:t>
            </a:r>
          </a:p>
          <a:p>
            <a:pPr lvl="6"/>
            <a:endParaRPr lang="en-GB" dirty="0" smtClean="0"/>
          </a:p>
          <a:p>
            <a:r>
              <a:rPr lang="ja-JP" altLang="en-US" dirty="0" smtClean="0"/>
              <a:t>応用（決定可能性の証明）：</a:t>
            </a:r>
            <a:endParaRPr lang="en-US" altLang="ja-JP" dirty="0" smtClean="0"/>
          </a:p>
          <a:p>
            <a:pPr lvl="1"/>
            <a:r>
              <a:rPr lang="en-GB" dirty="0" smtClean="0"/>
              <a:t>Recursion Scheme Model Checking</a:t>
            </a:r>
          </a:p>
          <a:p>
            <a:pPr lvl="1"/>
            <a:r>
              <a:rPr lang="en-GB" dirty="0" smtClean="0"/>
              <a:t>Higher-Order Matching</a:t>
            </a:r>
          </a:p>
          <a:p>
            <a:pPr lvl="1"/>
            <a:r>
              <a:rPr lang="en-GB" dirty="0" smtClean="0"/>
              <a:t>Idealised </a:t>
            </a:r>
            <a:r>
              <a:rPr lang="en-GB" dirty="0" err="1" smtClean="0"/>
              <a:t>Algol</a:t>
            </a:r>
            <a:r>
              <a:rPr lang="en-GB" dirty="0" smtClean="0"/>
              <a:t> </a:t>
            </a:r>
            <a:r>
              <a:rPr lang="ja-JP" altLang="en-US" dirty="0" smtClean="0"/>
              <a:t>（の断片）の観察同値性の判定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6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文献</a:t>
            </a:r>
            <a:endParaRPr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S. </a:t>
            </a:r>
            <a:r>
              <a:rPr lang="en-GB" dirty="0" err="1" smtClean="0"/>
              <a:t>Abramsky</a:t>
            </a:r>
            <a:r>
              <a:rPr lang="en-GB" dirty="0" smtClean="0"/>
              <a:t>:  </a:t>
            </a:r>
            <a:r>
              <a:rPr lang="en-GB" dirty="0" err="1" smtClean="0"/>
              <a:t>Sequentiality</a:t>
            </a:r>
            <a:r>
              <a:rPr lang="en-GB" dirty="0" smtClean="0"/>
              <a:t> vs. concurrency in  games and logic.  Math. </a:t>
            </a:r>
            <a:r>
              <a:rPr lang="en-GB" dirty="0" err="1" smtClean="0"/>
              <a:t>Struct</a:t>
            </a:r>
            <a:r>
              <a:rPr lang="en-GB" dirty="0" smtClean="0"/>
              <a:t>. in Comp. Science (2003)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12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グラフ上の</a:t>
            </a:r>
            <a:r>
              <a:rPr lang="ja-JP" altLang="en-US" dirty="0"/>
              <a:t>ゲーム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 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                    </a:t>
                </a:r>
                <a:r>
                  <a:rPr lang="ja-JP" altLang="en-US" dirty="0" smtClean="0"/>
                  <a:t>かつ</a:t>
                </a:r>
                <a:r>
                  <a:rPr lang="en-GB" dirty="0" smtClean="0"/>
                  <a:t>                     </a:t>
                </a:r>
                <a:r>
                  <a:rPr lang="ja-JP" altLang="en-US" dirty="0" smtClean="0"/>
                  <a:t>は（</a:t>
                </a:r>
                <a:r>
                  <a:rPr lang="ja-JP" altLang="en-US" dirty="0"/>
                  <a:t>有</a:t>
                </a:r>
                <a:r>
                  <a:rPr lang="ja-JP" altLang="en-US" dirty="0" smtClean="0"/>
                  <a:t>向）グラフ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                     </a:t>
                </a:r>
                <a:r>
                  <a:rPr lang="ja-JP" altLang="en-US" dirty="0" smtClean="0"/>
                  <a:t>は開始局面</a:t>
                </a:r>
                <a:endParaRPr lang="en-US" altLang="ja-JP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dirty="0" smtClean="0"/>
                  <a:t>から始まるパス                   を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プレイ</a:t>
                </a:r>
                <a:r>
                  <a:rPr lang="ja-JP" altLang="en-US" dirty="0" smtClean="0"/>
                  <a:t>と呼ぶ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P</a:t>
                </a:r>
                <a:r>
                  <a:rPr lang="ja-JP" altLang="en-US" dirty="0" smtClean="0"/>
                  <a:t>の手番</a:t>
                </a:r>
                <a:r>
                  <a:rPr lang="en-US" altLang="ja-JP" dirty="0" smtClean="0"/>
                  <a:t>:</a:t>
                </a:r>
              </a:p>
              <a:p>
                <a:r>
                  <a:rPr lang="en-US" dirty="0" smtClean="0"/>
                  <a:t>P</a:t>
                </a:r>
                <a:r>
                  <a:rPr lang="ja-JP" altLang="en-US" dirty="0" smtClean="0"/>
                  <a:t>の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戦略</a:t>
                </a:r>
                <a:r>
                  <a:rPr lang="ja-JP" altLang="en-US" dirty="0" smtClean="0"/>
                  <a:t>とは、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ただし、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8" name="コンテンツ プレースホルダー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2013/9/25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SLAGICS 2013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774-1DDB-4850-AABD-0453A4001239}" type="slidenum">
              <a:rPr lang="en-GB" smtClean="0"/>
              <a:t>9</a:t>
            </a:fld>
            <a:endParaRPr lang="en-GB"/>
          </a:p>
        </p:txBody>
      </p:sp>
      <p:pic>
        <p:nvPicPr>
          <p:cNvPr id="9" name="図 8" descr="%pptTeX&#10;\begin{document}&#10;\[&#10;  \mathcal{G} = (V_{\PP}, V_{\OO}, E, v_0)&#10;\]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8" y="1463090"/>
            <a:ext cx="3512930" cy="470016"/>
          </a:xfrm>
          <a:prstGeom prst="rect">
            <a:avLst/>
          </a:prstGeom>
        </p:spPr>
      </p:pic>
      <p:pic>
        <p:nvPicPr>
          <p:cNvPr id="10" name="図 9" descr="%pptTeX&#10;\begin{document}&#10;\[&#10;  (V_\PP \cup V_\OO, E)&#10;\]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2" y="1943497"/>
            <a:ext cx="1717380" cy="348160"/>
          </a:xfrm>
          <a:prstGeom prst="rect">
            <a:avLst/>
          </a:prstGeom>
        </p:spPr>
      </p:pic>
      <p:pic>
        <p:nvPicPr>
          <p:cNvPr id="11" name="図 10" descr="%pptTeX&#10;\begin{document}&#10;\[&#10;  V_\PP \cap V_\OO = \emptyset&#10;\]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" y="1965257"/>
            <a:ext cx="1692585" cy="326400"/>
          </a:xfrm>
          <a:prstGeom prst="rect">
            <a:avLst/>
          </a:prstGeom>
        </p:spPr>
      </p:pic>
      <p:pic>
        <p:nvPicPr>
          <p:cNvPr id="13" name="図 12" descr="%pptTeX&#10;\begin{document}&#10;\[&#10;  v_0 \in V_\PP \cup V_\OO&#10;\]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4" y="2462934"/>
            <a:ext cx="1782630" cy="295120"/>
          </a:xfrm>
          <a:prstGeom prst="rect">
            <a:avLst/>
          </a:prstGeom>
        </p:spPr>
      </p:pic>
      <p:sp>
        <p:nvSpPr>
          <p:cNvPr id="16" name="角丸四角形吹き出し 15"/>
          <p:cNvSpPr/>
          <p:nvPr/>
        </p:nvSpPr>
        <p:spPr>
          <a:xfrm>
            <a:off x="6346180" y="2291657"/>
            <a:ext cx="2623157" cy="648970"/>
          </a:xfrm>
          <a:prstGeom prst="wedgeRoundRectCallout">
            <a:avLst>
              <a:gd name="adj1" fmla="val -60346"/>
              <a:gd name="adj2" fmla="val -452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図 11" descr="%pptTeX&#10;\begin{document}&#10;\[&#10;  E \subseteq (V_\PP \cup V_\OO)^2&#10;\]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98" y="2442152"/>
            <a:ext cx="2171520" cy="384880"/>
          </a:xfrm>
          <a:prstGeom prst="rect">
            <a:avLst/>
          </a:prstGeom>
        </p:spPr>
      </p:pic>
      <p:pic>
        <p:nvPicPr>
          <p:cNvPr id="17" name="図 16" descr="%pptTeX&#10;\begin{document}&#10;\[&#10;  v_0 v_1 \dots v_n&#10;\]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52" y="3163800"/>
            <a:ext cx="1832220" cy="286416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2868125" y="3558811"/>
            <a:ext cx="6101212" cy="626661"/>
          </a:xfrm>
          <a:prstGeom prst="wedgeRoundRectCallout">
            <a:avLst>
              <a:gd name="adj1" fmla="val -35650"/>
              <a:gd name="adj2" fmla="val -668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図 17" descr="%pptTeX&#10;\begin{document}&#10;\[&#10;  \forall i \in \{ 0, 1, \dots, n-1 \}.\ (v_i, v_{i+1}) \in E&#10;\]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2" y="3723011"/>
            <a:ext cx="5063401" cy="348160"/>
          </a:xfrm>
          <a:prstGeom prst="rect">
            <a:avLst/>
          </a:prstGeom>
        </p:spPr>
      </p:pic>
      <p:pic>
        <p:nvPicPr>
          <p:cNvPr id="20" name="図 19" descr="%pptTeX&#10;\begin{document}&#10;\[&#10;  \mathrm{Play}_{\PP} = \{ v_0 \dots v_n \mid v_n \in V_{\PP} \wedge \forall i. (v_i, v_{i+1}) \in E \}&#10;\]&#10;\end{document}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22" y="4331653"/>
            <a:ext cx="6638536" cy="348160"/>
          </a:xfrm>
          <a:prstGeom prst="rect">
            <a:avLst/>
          </a:prstGeom>
        </p:spPr>
      </p:pic>
      <p:pic>
        <p:nvPicPr>
          <p:cNvPr id="21" name="図 20" descr="%pptTeX&#10;\begin{document}&#10;\[&#10;  s : \mathrm{Play}_{\PP} \rightharpoonup (V_{\PP} \cup V_{\OO})&#10;\]&#10;\end{document}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78" y="4910722"/>
            <a:ext cx="4161254" cy="470016"/>
          </a:xfrm>
          <a:prstGeom prst="rect">
            <a:avLst/>
          </a:prstGeom>
        </p:spPr>
      </p:pic>
      <p:pic>
        <p:nvPicPr>
          <p:cNvPr id="22" name="図 21" descr="%pptTeX&#10;\begin{document}&#10;\[&#10;  (v_n, \; s(v_0 \dots v_n)) \in E \textrm{ (if \( s(\cdots) \) is defined)}&#10;\]&#10;\end{document}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47" y="5497261"/>
            <a:ext cx="5876416" cy="34816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223197" y="5895793"/>
            <a:ext cx="5796410" cy="58477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O </a:t>
            </a:r>
            <a:r>
              <a:rPr lang="ja-JP" altLang="en-US" sz="3200" dirty="0" smtClean="0"/>
              <a:t>の手番・戦略も同様に定義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80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レトロスペクト">
  <a:themeElements>
    <a:clrScheme name="マーキー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5049</TotalTime>
  <Words>2398</Words>
  <Application>Microsoft Office PowerPoint</Application>
  <PresentationFormat>画面に合わせる (4:3)</PresentationFormat>
  <Paragraphs>793</Paragraphs>
  <Slides>82</Slides>
  <Notes>2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82</vt:i4>
      </vt:variant>
    </vt:vector>
  </HeadingPairs>
  <TitlesOfParts>
    <vt:vector size="88" baseType="lpstr">
      <vt:lpstr>ＭＳ Ｐゴシック</vt:lpstr>
      <vt:lpstr>Arial</vt:lpstr>
      <vt:lpstr>Calibri</vt:lpstr>
      <vt:lpstr>Calibri Light</vt:lpstr>
      <vt:lpstr>Cambria Math</vt:lpstr>
      <vt:lpstr>レトロスペクト</vt:lpstr>
      <vt:lpstr>PCFのゲーム意味論</vt:lpstr>
      <vt:lpstr>はじめに</vt:lpstr>
      <vt:lpstr>ゲーム意味論とは・その特徴</vt:lpstr>
      <vt:lpstr>「λ_→なんて簡単じゃん」と思う方へ</vt:lpstr>
      <vt:lpstr>アウトライン</vt:lpstr>
      <vt:lpstr>真偽を争うゲーム</vt:lpstr>
      <vt:lpstr>論理式が定めるゲーム      Prover-Skeptic Dialogue</vt:lpstr>
      <vt:lpstr>グラフ上のゲーム</vt:lpstr>
      <vt:lpstr>グラフ上のゲーム</vt:lpstr>
      <vt:lpstr>ゲームの勝敗・必勝戦略</vt:lpstr>
      <vt:lpstr>一階算術のゲーム</vt:lpstr>
      <vt:lpstr>一階算術のゲームの完全性・健全性</vt:lpstr>
      <vt:lpstr>直観主義命題論理のゲーム</vt:lpstr>
      <vt:lpstr>演繹規則</vt:lpstr>
      <vt:lpstr>対応するゲームの定義</vt:lpstr>
      <vt:lpstr>対応するゲームの定義</vt:lpstr>
      <vt:lpstr>対応するゲームの定義</vt:lpstr>
      <vt:lpstr>例：A=X→(X→(Y→Y)→Z)→(Y→Z)→Z</vt:lpstr>
      <vt:lpstr>ゲームの完全性・健全性</vt:lpstr>
      <vt:lpstr>βη正規形</vt:lpstr>
      <vt:lpstr>βη正規形と必勝戦略の対応</vt:lpstr>
      <vt:lpstr>例： 正規形の項と必勝戦略の対応</vt:lpstr>
      <vt:lpstr>βη正規形と必勝戦略の対応</vt:lpstr>
      <vt:lpstr>βη正規形と必勝戦略の対応</vt:lpstr>
      <vt:lpstr>これまでのまとめ</vt:lpstr>
      <vt:lpstr>これまでのまとめ</vt:lpstr>
      <vt:lpstr>アウトライン</vt:lpstr>
      <vt:lpstr>アフィンλ計算のゲーム意味論　</vt:lpstr>
      <vt:lpstr>この節の概要</vt:lpstr>
      <vt:lpstr>対象言語 --- アフィンλ計算</vt:lpstr>
      <vt:lpstr>メッセージの交換によるゲーム</vt:lpstr>
      <vt:lpstr>型が定めるメッセージ</vt:lpstr>
      <vt:lpstr>項が定める戦略 (i)</vt:lpstr>
      <vt:lpstr>項が定める戦略 (ii)</vt:lpstr>
      <vt:lpstr>項が定める戦略 (iii)</vt:lpstr>
      <vt:lpstr>項が定める戦略 (iii)</vt:lpstr>
      <vt:lpstr>項が定める戦略 (iii)</vt:lpstr>
      <vt:lpstr>項が定める戦略 (iii)</vt:lpstr>
      <vt:lpstr>項が定める戦略 (vi)</vt:lpstr>
      <vt:lpstr>戦略の合成</vt:lpstr>
      <vt:lpstr>戦略の合成</vt:lpstr>
      <vt:lpstr>素朴なアプローチ --- ゲームの定義</vt:lpstr>
      <vt:lpstr>先ほどまでのゲームとの対応</vt:lpstr>
      <vt:lpstr>素朴なアプローチ --- 型の解釈</vt:lpstr>
      <vt:lpstr>素朴なアプローチ --- 戦略の定義</vt:lpstr>
      <vt:lpstr>History-free 戦略</vt:lpstr>
      <vt:lpstr>素朴なアプローチ --- 戦略の合成</vt:lpstr>
      <vt:lpstr>素朴なアプローチの問題</vt:lpstr>
      <vt:lpstr>ふたつの解決策</vt:lpstr>
      <vt:lpstr>AJM Style</vt:lpstr>
      <vt:lpstr>AJM Style --- 型の解釈</vt:lpstr>
      <vt:lpstr>例: AJM Style Game</vt:lpstr>
      <vt:lpstr>例: AJM Style Game</vt:lpstr>
      <vt:lpstr>HO Style</vt:lpstr>
      <vt:lpstr>HO Style --- 型の解釈</vt:lpstr>
      <vt:lpstr>例： 型に対応するアリーナ</vt:lpstr>
      <vt:lpstr>健全性と充満完全性</vt:lpstr>
      <vt:lpstr>アウトライン</vt:lpstr>
      <vt:lpstr>単純型付きλ計算のゲーム意味論</vt:lpstr>
      <vt:lpstr>アフィンでない場合の問題</vt:lpstr>
      <vt:lpstr>変数の複製への対処法</vt:lpstr>
      <vt:lpstr>AJM Style</vt:lpstr>
      <vt:lpstr>AJM Style: コピーは加算無限個</vt:lpstr>
      <vt:lpstr>AJM Style: re-indexing による保存性</vt:lpstr>
      <vt:lpstr>AJM Style: ゲームの定義      Orbital game [Mellies 2003]</vt:lpstr>
      <vt:lpstr>AJM Style: 型の解釈</vt:lpstr>
      <vt:lpstr>AJM Style: 型の解釈</vt:lpstr>
      <vt:lpstr>AJM Style: 型の解釈</vt:lpstr>
      <vt:lpstr>AJM Style: 戦略の同値類</vt:lpstr>
      <vt:lpstr>AJM Style: 項の解釈</vt:lpstr>
      <vt:lpstr>HO Style</vt:lpstr>
      <vt:lpstr>HO Style: Justified Sequence</vt:lpstr>
      <vt:lpstr>HO Style: P-View</vt:lpstr>
      <vt:lpstr>HO Style: P-View</vt:lpstr>
      <vt:lpstr>HO Style: Visibility と Play</vt:lpstr>
      <vt:lpstr>HO Style: Innocent な戦略</vt:lpstr>
      <vt:lpstr>健全性・完全性</vt:lpstr>
      <vt:lpstr>PCFのゲーム意味論に向けて</vt:lpstr>
      <vt:lpstr>残された要素 --- データ型と条件分岐</vt:lpstr>
      <vt:lpstr>まとめ</vt:lpstr>
      <vt:lpstr>関連分野・応用</vt:lpstr>
      <vt:lpstr>文献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Takeshi Tsukada</dc:creator>
  <cp:lastModifiedBy>Takeshi Tsukada</cp:lastModifiedBy>
  <cp:revision>797</cp:revision>
  <dcterms:created xsi:type="dcterms:W3CDTF">2013-09-19T07:06:02Z</dcterms:created>
  <dcterms:modified xsi:type="dcterms:W3CDTF">2013-09-25T06:51:03Z</dcterms:modified>
</cp:coreProperties>
</file>